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002" r:id="rId2"/>
    <p:sldMasterId id="2147484457" r:id="rId3"/>
  </p:sldMasterIdLst>
  <p:notesMasterIdLst>
    <p:notesMasterId r:id="rId23"/>
  </p:notesMasterIdLst>
  <p:handoutMasterIdLst>
    <p:handoutMasterId r:id="rId24"/>
  </p:handoutMasterIdLst>
  <p:sldIdLst>
    <p:sldId id="787" r:id="rId4"/>
    <p:sldId id="837" r:id="rId5"/>
    <p:sldId id="833" r:id="rId6"/>
    <p:sldId id="849" r:id="rId7"/>
    <p:sldId id="836" r:id="rId8"/>
    <p:sldId id="844" r:id="rId9"/>
    <p:sldId id="851" r:id="rId10"/>
    <p:sldId id="854" r:id="rId11"/>
    <p:sldId id="862" r:id="rId12"/>
    <p:sldId id="846" r:id="rId13"/>
    <p:sldId id="856" r:id="rId14"/>
    <p:sldId id="857" r:id="rId15"/>
    <p:sldId id="859" r:id="rId16"/>
    <p:sldId id="863" r:id="rId17"/>
    <p:sldId id="860" r:id="rId18"/>
    <p:sldId id="861" r:id="rId19"/>
    <p:sldId id="848" r:id="rId20"/>
    <p:sldId id="842" r:id="rId21"/>
    <p:sldId id="832" r:id="rId22"/>
  </p:sldIdLst>
  <p:sldSz cx="9144000" cy="6858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CC00"/>
    <a:srgbClr val="006600"/>
    <a:srgbClr val="003366"/>
    <a:srgbClr val="FFD243"/>
    <a:srgbClr val="336699"/>
    <a:srgbClr val="FF9933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Estilo medio 4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-1050" y="-84"/>
      </p:cViewPr>
      <p:guideLst>
        <p:guide orient="horz" pos="890"/>
        <p:guide pos="8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038"/>
    </p:cViewPr>
  </p:sorterViewPr>
  <p:notesViewPr>
    <p:cSldViewPr snapToGrid="0" showGuides="1">
      <p:cViewPr varScale="1">
        <p:scale>
          <a:sx n="40" d="100"/>
          <a:sy n="40" d="100"/>
        </p:scale>
        <p:origin x="-1458" y="-102"/>
      </p:cViewPr>
      <p:guideLst>
        <p:guide orient="horz" pos="2929"/>
        <p:guide pos="2208"/>
      </p:guideLst>
    </p:cSldViewPr>
  </p:notesViewPr>
  <p:gridSpacing cx="1440180" cy="144018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t" anchorCtr="0" compatLnSpc="1">
            <a:prstTxWarp prst="textNoShape">
              <a:avLst/>
            </a:prstTxWarp>
          </a:bodyPr>
          <a:lstStyle>
            <a:lvl1pPr algn="l" defTabSz="937931"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t" anchorCtr="0" compatLnSpc="1">
            <a:prstTxWarp prst="textNoShape">
              <a:avLst/>
            </a:prstTxWarp>
          </a:bodyPr>
          <a:lstStyle>
            <a:lvl1pPr algn="r" defTabSz="937931"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b" anchorCtr="0" compatLnSpc="1">
            <a:prstTxWarp prst="textNoShape">
              <a:avLst/>
            </a:prstTxWarp>
          </a:bodyPr>
          <a:lstStyle>
            <a:lvl1pPr algn="l" defTabSz="937931"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285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E68E545F-08AF-40E9-89C6-8B71A32376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2271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t" anchorCtr="0" compatLnSpc="1">
            <a:prstTxWarp prst="textNoShape">
              <a:avLst/>
            </a:prstTxWarp>
          </a:bodyPr>
          <a:lstStyle>
            <a:lvl1pPr algn="l" defTabSz="937931"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t" anchorCtr="0" compatLnSpc="1">
            <a:prstTxWarp prst="textNoShape">
              <a:avLst/>
            </a:prstTxWarp>
          </a:bodyPr>
          <a:lstStyle>
            <a:lvl1pPr algn="r" defTabSz="937931"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4838"/>
            <a:ext cx="561022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b" anchorCtr="0" compatLnSpc="1">
            <a:prstTxWarp prst="textNoShape">
              <a:avLst/>
            </a:prstTxWarp>
          </a:bodyPr>
          <a:lstStyle>
            <a:lvl1pPr algn="l" defTabSz="937931">
              <a:defRPr sz="12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31263"/>
            <a:ext cx="30384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845" tIns="46922" rIns="93845" bIns="46922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1F1A3502-AF2B-4DF2-99C0-1BBE2D6543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2322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A3502-AF2B-4DF2-99C0-1BBE2D6543CF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97239-1454-486A-9345-C084E122EFD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1652588"/>
            <a:ext cx="8229600" cy="46640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DC49C-46EB-44C9-8A4B-644D92CDDB6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652588"/>
            <a:ext cx="8229600" cy="965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2794000"/>
            <a:ext cx="8229600" cy="3522663"/>
          </a:xfrm>
        </p:spPr>
        <p:txBody>
          <a:bodyPr/>
          <a:lstStyle/>
          <a:p>
            <a:pPr lvl="0"/>
            <a:endParaRPr lang="es-CO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96431-EADC-4E2A-8BA4-5BBD891FB3E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24B82D-0EA0-46A4-BCF4-8F103B0B75C8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136621-137F-466C-BF30-3AF5DB721AFF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794000"/>
            <a:ext cx="4038600" cy="352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794000"/>
            <a:ext cx="4038600" cy="352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53DE3-3ECA-40AC-A26A-822642787B0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53FE2-1A01-4B2C-B80C-847998BE4F0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F9473-8D4C-4476-8DB3-45EF81BC11D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0" descr="8381"/>
          <p:cNvPicPr>
            <a:picLocks noChangeAspect="1" noChangeArrowheads="1"/>
          </p:cNvPicPr>
          <p:nvPr userDrawn="1"/>
        </p:nvPicPr>
        <p:blipFill>
          <a:blip r:embed="rId2" cstate="print"/>
          <a:srcRect l="5307"/>
          <a:stretch>
            <a:fillRect/>
          </a:stretch>
        </p:blipFill>
        <p:spPr bwMode="auto">
          <a:xfrm>
            <a:off x="7312025" y="7938"/>
            <a:ext cx="1814513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4" descr="politica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4338" y="-7938"/>
            <a:ext cx="1355725" cy="137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6" descr="741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5775" y="0"/>
            <a:ext cx="17780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6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D8BA99D-B01A-4740-A8F6-D5544880F7F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DD4E5-5A38-4808-B23F-AF0A89895F3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A8087-6BEC-4308-8A7D-7BC4FF56927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794000"/>
            <a:ext cx="4038600" cy="352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794000"/>
            <a:ext cx="4038600" cy="352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90AD1-6FC2-44D6-8748-967DDCEC72D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44EAF-875F-4677-95D2-D72EA5D81944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52588"/>
            <a:ext cx="2057400" cy="4664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52588"/>
            <a:ext cx="6019800" cy="4664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560CF-B83D-4CF4-8CFB-498F24B4136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1652588"/>
            <a:ext cx="8229600" cy="46640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D5744-3BA7-4BF4-9864-CCED823137D2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652588"/>
            <a:ext cx="8229600" cy="965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2794000"/>
            <a:ext cx="8229600" cy="3522663"/>
          </a:xfrm>
        </p:spPr>
        <p:txBody>
          <a:bodyPr/>
          <a:lstStyle/>
          <a:p>
            <a:pPr lvl="0"/>
            <a:endParaRPr lang="es-CO" noProof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EA3563-6378-45E5-B4FB-C044AB95693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104F1-8895-4B92-AEEB-B8640A35FD2E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13553-EB31-4482-96AA-D646985AEC8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DA7A0-1562-4121-A15E-061C939D93C8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780E8-8F78-4857-8F44-45B81DE75DB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017A3-7FFD-4BFA-9B0A-9758E1C9A0A5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41DA9-F194-482E-8008-63D37B27C6B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8129B-48B0-40EE-B3B0-E3FAA8AFA910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92CBE-9DA5-4C6F-8C7F-D8BE9AA5A26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3BB80F-8CAA-43C5-B8AB-BCA20A899697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B84F4-141F-40FE-8A0E-349535A22B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E3EFE-9237-46A7-B19B-83AB3962BF61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32215-9137-4EAF-A1ED-39748657B4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736B7-B054-406E-8216-D18BBE24A823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21924-99D6-431C-8F5E-E9C404A45124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35CF8-E349-45E5-86DF-40F4842FD72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18CD4-4DD4-454B-BD64-EE46D2769211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5A19D-9E93-403D-B624-3FC6145AA29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9260C-65BC-40F5-BBDD-68D79F310401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CA663-E676-4279-B0B3-4A59DAC6B6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3E695-94CA-44BD-B320-4055DE367EB9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CAB2A-2F2F-4C9E-A1B7-D3D37C63462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C7139-1322-4E14-B631-C7836CD00016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570118-139C-49A8-A0A5-6DB105D910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34E46-876C-4C3C-B4DE-9817E9CE508E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0" descr="8381"/>
          <p:cNvPicPr>
            <a:picLocks noChangeAspect="1" noChangeArrowheads="1"/>
          </p:cNvPicPr>
          <p:nvPr userDrawn="1"/>
        </p:nvPicPr>
        <p:blipFill>
          <a:blip r:embed="rId2" cstate="print"/>
          <a:srcRect l="5307"/>
          <a:stretch>
            <a:fillRect/>
          </a:stretch>
        </p:blipFill>
        <p:spPr bwMode="auto">
          <a:xfrm>
            <a:off x="7312025" y="7938"/>
            <a:ext cx="1814513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4" descr="politica 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24338" y="-7938"/>
            <a:ext cx="1355725" cy="137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6" descr="741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5775" y="0"/>
            <a:ext cx="17780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6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C0D280A-A88B-49EE-917F-A0A41D576725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233C7-13CE-47CA-95AB-91B2B334B74B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8D62-B37F-4559-ADFE-2D826D286D21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3E05D-F066-4598-BBE0-E253D8752700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652588"/>
            <a:ext cx="2057400" cy="46640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52588"/>
            <a:ext cx="6019800" cy="46640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4081C-26EE-4BE4-9B60-C20BA3135C06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1366838"/>
          </a:xfrm>
          <a:prstGeom prst="rect">
            <a:avLst/>
          </a:prstGeom>
          <a:gradFill rotWithShape="1">
            <a:gsLst>
              <a:gs pos="0">
                <a:srgbClr val="336699">
                  <a:gamma/>
                  <a:shade val="46275"/>
                  <a:invGamma/>
                </a:srgbClr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CO" sz="1000">
              <a:latin typeface="Arial" charset="0"/>
              <a:ea typeface="+mn-ea"/>
            </a:endParaRPr>
          </a:p>
        </p:txBody>
      </p:sp>
      <p:pic>
        <p:nvPicPr>
          <p:cNvPr id="1027" name="Picture 10" descr="ESCUDO-transp-lema-blanc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9088" y="71438"/>
            <a:ext cx="8905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331913" y="311150"/>
            <a:ext cx="3494087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1435" tIns="45718" rIns="91435" bIns="4571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s-ES_tradnl">
                <a:solidFill>
                  <a:schemeClr val="bg1"/>
                </a:solidFill>
                <a:latin typeface="Arial Narrow" charset="0"/>
              </a:rPr>
              <a:t>Ministerio de Ambiente, Vivienda y</a:t>
            </a:r>
            <a:br>
              <a:rPr lang="es-ES_tradnl">
                <a:solidFill>
                  <a:schemeClr val="bg1"/>
                </a:solidFill>
                <a:latin typeface="Arial Narrow" charset="0"/>
              </a:rPr>
            </a:br>
            <a:r>
              <a:rPr lang="es-ES_tradnl">
                <a:solidFill>
                  <a:schemeClr val="bg1"/>
                </a:solidFill>
                <a:latin typeface="Arial Narrow" charset="0"/>
              </a:rPr>
              <a:t>Desarrollo Territorial</a:t>
            </a:r>
            <a:endParaRPr lang="es-ES_tradnl" b="0">
              <a:solidFill>
                <a:schemeClr val="bg1"/>
              </a:solidFill>
              <a:latin typeface="Times New Roman" charset="0"/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  <a:defRPr/>
            </a:pPr>
            <a:r>
              <a:rPr lang="es-ES_tradnl" sz="1400" b="0">
                <a:solidFill>
                  <a:schemeClr val="bg1"/>
                </a:solidFill>
                <a:latin typeface="Arial Narrow" charset="0"/>
              </a:rPr>
              <a:t>República de Colombia</a:t>
            </a:r>
          </a:p>
        </p:txBody>
      </p:sp>
      <p:sp>
        <p:nvSpPr>
          <p:cNvPr id="1029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52588"/>
            <a:ext cx="8229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smtClean="0"/>
              <a:t>Haga clic para cambiar el estilo de título	</a:t>
            </a:r>
          </a:p>
        </p:txBody>
      </p:sp>
      <p:sp>
        <p:nvSpPr>
          <p:cNvPr id="1030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94000"/>
            <a:ext cx="8229600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smtClean="0"/>
              <a:t>Haga clic para modificar el estilo de texto del patrón</a:t>
            </a:r>
          </a:p>
          <a:p>
            <a:pPr lvl="1"/>
            <a:r>
              <a:rPr lang="es-CO" smtClean="0"/>
              <a:t>Segundo nivel</a:t>
            </a:r>
          </a:p>
          <a:p>
            <a:pPr lvl="2"/>
            <a:r>
              <a:rPr lang="es-CO" smtClean="0"/>
              <a:t>Tercer nivel</a:t>
            </a:r>
          </a:p>
          <a:p>
            <a:pPr lvl="3"/>
            <a:r>
              <a:rPr lang="es-CO" smtClean="0"/>
              <a:t>Cuarto nivel</a:t>
            </a:r>
          </a:p>
          <a:p>
            <a:pPr lvl="4"/>
            <a:r>
              <a:rPr lang="es-CO" smtClean="0"/>
              <a:t>Quinto nivel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166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latin typeface="Arial" charset="0"/>
              </a:defRPr>
            </a:lvl1pPr>
          </a:lstStyle>
          <a:p>
            <a:pPr>
              <a:defRPr/>
            </a:pPr>
            <a:fld id="{29A78E3E-36E0-4652-B641-68799486806D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76" r:id="rId1"/>
    <p:sldLayoutId id="2147484677" r:id="rId2"/>
    <p:sldLayoutId id="2147484678" r:id="rId3"/>
    <p:sldLayoutId id="2147484679" r:id="rId4"/>
    <p:sldLayoutId id="2147484708" r:id="rId5"/>
    <p:sldLayoutId id="2147484680" r:id="rId6"/>
    <p:sldLayoutId id="2147484681" r:id="rId7"/>
    <p:sldLayoutId id="2147484682" r:id="rId8"/>
    <p:sldLayoutId id="2147484683" r:id="rId9"/>
    <p:sldLayoutId id="2147484684" r:id="rId10"/>
    <p:sldLayoutId id="2147484685" r:id="rId11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1366838"/>
          </a:xfrm>
          <a:prstGeom prst="rect">
            <a:avLst/>
          </a:prstGeom>
          <a:gradFill rotWithShape="1">
            <a:gsLst>
              <a:gs pos="0">
                <a:srgbClr val="336699">
                  <a:gamma/>
                  <a:shade val="46275"/>
                  <a:invGamma/>
                </a:srgbClr>
              </a:gs>
              <a:gs pos="100000">
                <a:srgbClr val="336699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CO" sz="100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pic>
        <p:nvPicPr>
          <p:cNvPr id="2051" name="Picture 10" descr="ESCUDO-transp-lema-blanc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19088" y="71438"/>
            <a:ext cx="890587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1331913" y="311150"/>
            <a:ext cx="3494087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lIns="91435" tIns="45718" rIns="91435" bIns="4571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  <a:defRPr/>
            </a:pPr>
            <a:r>
              <a:rPr lang="es-ES_tradnl">
                <a:solidFill>
                  <a:srgbClr val="FFFFFF"/>
                </a:solidFill>
                <a:latin typeface="Arial Narrow" charset="0"/>
              </a:rPr>
              <a:t>Ministerio de Ambiente, Vivienda y</a:t>
            </a:r>
            <a:br>
              <a:rPr lang="es-ES_tradnl">
                <a:solidFill>
                  <a:srgbClr val="FFFFFF"/>
                </a:solidFill>
                <a:latin typeface="Arial Narrow" charset="0"/>
              </a:rPr>
            </a:br>
            <a:r>
              <a:rPr lang="es-ES_tradnl">
                <a:solidFill>
                  <a:srgbClr val="FFFFFF"/>
                </a:solidFill>
                <a:latin typeface="Arial Narrow" charset="0"/>
              </a:rPr>
              <a:t>Desarrollo Territorial</a:t>
            </a:r>
            <a:endParaRPr lang="es-ES_tradnl" b="0">
              <a:solidFill>
                <a:srgbClr val="FFFFFF"/>
              </a:solidFill>
              <a:latin typeface="Times New Roman" charset="0"/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  <a:defRPr/>
            </a:pPr>
            <a:r>
              <a:rPr lang="es-ES_tradnl" sz="1400" b="0">
                <a:solidFill>
                  <a:srgbClr val="FFFFFF"/>
                </a:solidFill>
                <a:latin typeface="Arial Narrow" charset="0"/>
              </a:rPr>
              <a:t>República de Colombia</a:t>
            </a:r>
          </a:p>
        </p:txBody>
      </p:sp>
      <p:sp>
        <p:nvSpPr>
          <p:cNvPr id="2053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52588"/>
            <a:ext cx="8229600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O" smtClean="0"/>
              <a:t>Haga clic para cambiar el estilo de título	</a:t>
            </a:r>
          </a:p>
        </p:txBody>
      </p:sp>
      <p:sp>
        <p:nvSpPr>
          <p:cNvPr id="2054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94000"/>
            <a:ext cx="8229600" cy="352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O" smtClean="0"/>
              <a:t>Haga clic para modificar el estilo de texto del patrón</a:t>
            </a:r>
          </a:p>
          <a:p>
            <a:pPr lvl="1"/>
            <a:r>
              <a:rPr lang="es-CO" smtClean="0"/>
              <a:t>Segundo nivel</a:t>
            </a:r>
          </a:p>
          <a:p>
            <a:pPr lvl="2"/>
            <a:r>
              <a:rPr lang="es-CO" smtClean="0"/>
              <a:t>Tercer nivel</a:t>
            </a:r>
          </a:p>
          <a:p>
            <a:pPr lvl="3"/>
            <a:r>
              <a:rPr lang="es-CO" smtClean="0"/>
              <a:t>Cuarto nivel</a:t>
            </a:r>
          </a:p>
          <a:p>
            <a:pPr lvl="4"/>
            <a:r>
              <a:rPr lang="es-CO" smtClean="0"/>
              <a:t>Quinto nivel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166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fld id="{83A7F16E-E653-4091-B797-6F512DFE6BAA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6" r:id="rId1"/>
    <p:sldLayoutId id="2147484687" r:id="rId2"/>
    <p:sldLayoutId id="2147484688" r:id="rId3"/>
    <p:sldLayoutId id="2147484689" r:id="rId4"/>
    <p:sldLayoutId id="2147484690" r:id="rId5"/>
    <p:sldLayoutId id="2147484709" r:id="rId6"/>
    <p:sldLayoutId id="2147484691" r:id="rId7"/>
    <p:sldLayoutId id="2147484692" r:id="rId8"/>
    <p:sldLayoutId id="2147484693" r:id="rId9"/>
    <p:sldLayoutId id="2147484694" r:id="rId10"/>
    <p:sldLayoutId id="2147484695" r:id="rId11"/>
    <p:sldLayoutId id="2147484696" r:id="rId12"/>
  </p:sldLayoutIdLst>
  <p:transition spd="med">
    <p:fad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29527B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ondopres-2 copi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fld id="{51CD16D2-B35A-43F4-8925-3DE0831FC970}" type="datetime1">
              <a:rPr lang="es-ES"/>
              <a:pPr>
                <a:defRPr/>
              </a:pPr>
              <a:t>27/07/2011</a:t>
            </a:fld>
            <a:endParaRPr lang="es-E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latin typeface="Arial" charset="0"/>
              </a:defRPr>
            </a:lvl1pPr>
          </a:lstStyle>
          <a:p>
            <a:pPr>
              <a:defRPr/>
            </a:pPr>
            <a:fld id="{D664F917-9FED-4745-898D-97EC86956D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7" r:id="rId1"/>
    <p:sldLayoutId id="2147484698" r:id="rId2"/>
    <p:sldLayoutId id="2147484699" r:id="rId3"/>
    <p:sldLayoutId id="2147484700" r:id="rId4"/>
    <p:sldLayoutId id="2147484701" r:id="rId5"/>
    <p:sldLayoutId id="2147484702" r:id="rId6"/>
    <p:sldLayoutId id="2147484703" r:id="rId7"/>
    <p:sldLayoutId id="2147484704" r:id="rId8"/>
    <p:sldLayoutId id="2147484705" r:id="rId9"/>
    <p:sldLayoutId id="2147484706" r:id="rId10"/>
    <p:sldLayoutId id="2147484707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2_GANTIZAR_CREAR_INSTITUCIONALIDAD_MINERA.pptx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2_GANTIZAR_CREAR_INSTITUCIONALIDAD_MINERA.ppt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0.xml"/><Relationship Id="rId4" Type="http://schemas.openxmlformats.org/officeDocument/2006/relationships/hyperlink" Target="2_GANTIZAR_CREAR_INSTITUCIONALIDAD_MINERA.ppt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4_AMPLIAR_ACCESO_POBLACION.ppt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5_IMPULSAR-INTEGRACION.ppt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5_IMPULSAR-INTEGRACION.ppt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1_GANTIZAR_ABASTECIMIENTO_GAS_ENERGIA.ppt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1_GANTIZAR_ABASTECIMIENTO_GAS_ENERGIA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1_GANTIZAR_ABASTECIMIENTO_GAS_ENERGIA.ppt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1_GANTIZAR_ABASTECIMIENTO_GAS_ENERGIA.pptx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3 Imagen" descr="FONDO_PRESENTACIO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67125"/>
            <a:ext cx="914400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CuadroTexto"/>
          <p:cNvSpPr txBox="1">
            <a:spLocks noChangeArrowheads="1"/>
          </p:cNvSpPr>
          <p:nvPr/>
        </p:nvSpPr>
        <p:spPr bwMode="auto">
          <a:xfrm>
            <a:off x="540000" y="1096099"/>
            <a:ext cx="8109148" cy="2821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lnSpc>
                <a:spcPts val="4600"/>
              </a:lnSpc>
              <a:defRPr/>
            </a:pPr>
            <a:r>
              <a:rPr lang="es-CO" sz="2800" b="0" dirty="0">
                <a:solidFill>
                  <a:srgbClr val="003399"/>
                </a:solidFill>
                <a:latin typeface="Arial Black" pitchFamily="34" charset="0"/>
                <a:ea typeface="+mn-ea"/>
              </a:rPr>
              <a:t>PLAN NACIONAL DE DESARROLLO  </a:t>
            </a:r>
          </a:p>
          <a:p>
            <a:pPr>
              <a:lnSpc>
                <a:spcPts val="4600"/>
              </a:lnSpc>
              <a:defRPr/>
            </a:pPr>
            <a:r>
              <a:rPr lang="es-CO" sz="2800" b="0" dirty="0">
                <a:solidFill>
                  <a:srgbClr val="003399"/>
                </a:solidFill>
                <a:latin typeface="Arial Black" pitchFamily="34" charset="0"/>
                <a:ea typeface="+mn-ea"/>
              </a:rPr>
              <a:t>2010 – 2014</a:t>
            </a:r>
          </a:p>
          <a:p>
            <a:pPr>
              <a:lnSpc>
                <a:spcPts val="4600"/>
              </a:lnSpc>
              <a:defRPr/>
            </a:pPr>
            <a:r>
              <a:rPr lang="es-CO" sz="2400" dirty="0">
                <a:solidFill>
                  <a:srgbClr val="003399"/>
                </a:solidFill>
                <a:ea typeface="+mn-ea"/>
                <a:cs typeface="Arial" pitchFamily="34" charset="0"/>
              </a:rPr>
              <a:t>Prosperidad para todos</a:t>
            </a:r>
          </a:p>
          <a:p>
            <a:pPr>
              <a:lnSpc>
                <a:spcPts val="4600"/>
              </a:lnSpc>
              <a:defRPr/>
            </a:pPr>
            <a:r>
              <a:rPr lang="es-CO" sz="2800" b="0" dirty="0">
                <a:solidFill>
                  <a:srgbClr val="003399"/>
                </a:solidFill>
                <a:latin typeface="Arial" charset="0"/>
                <a:ea typeface="+mn-ea"/>
              </a:rPr>
              <a:t>Sector Minas y Energía</a:t>
            </a:r>
          </a:p>
          <a:p>
            <a:pPr algn="ctr">
              <a:defRPr/>
            </a:pPr>
            <a:endParaRPr lang="es-CO" sz="2400" b="0" dirty="0">
              <a:solidFill>
                <a:srgbClr val="003399"/>
              </a:solidFill>
              <a:latin typeface="Arial" charset="0"/>
              <a:ea typeface="+mn-ea"/>
            </a:endParaRPr>
          </a:p>
        </p:txBody>
      </p:sp>
      <p:cxnSp>
        <p:nvCxnSpPr>
          <p:cNvPr id="6" name="5 Conector recto"/>
          <p:cNvCxnSpPr>
            <a:cxnSpLocks noChangeShapeType="1"/>
          </p:cNvCxnSpPr>
          <p:nvPr/>
        </p:nvCxnSpPr>
        <p:spPr bwMode="auto">
          <a:xfrm>
            <a:off x="612775" y="2925763"/>
            <a:ext cx="6992938" cy="11112"/>
          </a:xfrm>
          <a:prstGeom prst="line">
            <a:avLst/>
          </a:prstGeom>
          <a:noFill/>
          <a:ln w="25400">
            <a:solidFill>
              <a:srgbClr val="FFC000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30" name="1 Rectángulo redondeado"/>
          <p:cNvSpPr>
            <a:spLocks noChangeArrowheads="1"/>
          </p:cNvSpPr>
          <p:nvPr/>
        </p:nvSpPr>
        <p:spPr bwMode="auto">
          <a:xfrm>
            <a:off x="959544" y="1425883"/>
            <a:ext cx="7019925" cy="58579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2. Crear una institucionalidad y mecanismos que garanticen una minería responsable y competitiva</a:t>
            </a:r>
            <a:endParaRPr lang="es-CO" sz="1400">
              <a:solidFill>
                <a:schemeClr val="bg1"/>
              </a:solidFill>
              <a:latin typeface="Arial Narrow" charset="0"/>
              <a:ea typeface="ＭＳ Ｐゴシック" charset="-128"/>
            </a:endParaRPr>
          </a:p>
        </p:txBody>
      </p:sp>
      <p:grpSp>
        <p:nvGrpSpPr>
          <p:cNvPr id="15366" name="37 Grupo"/>
          <p:cNvGrpSpPr>
            <a:grpSpLocks/>
          </p:cNvGrpSpPr>
          <p:nvPr/>
        </p:nvGrpSpPr>
        <p:grpSpPr bwMode="auto">
          <a:xfrm>
            <a:off x="528638" y="6411913"/>
            <a:ext cx="776287" cy="271462"/>
            <a:chOff x="1016000" y="6397876"/>
            <a:chExt cx="776480" cy="252162"/>
          </a:xfrm>
        </p:grpSpPr>
        <p:sp>
          <p:nvSpPr>
            <p:cNvPr id="69" name="68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5402" name="Text Box 63"/>
            <p:cNvSpPr txBox="1">
              <a:spLocks noChangeArrowheads="1"/>
            </p:cNvSpPr>
            <p:nvPr/>
          </p:nvSpPr>
          <p:spPr bwMode="auto">
            <a:xfrm>
              <a:off x="1319169" y="6397876"/>
              <a:ext cx="473311" cy="243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Meta </a:t>
              </a:r>
              <a:endParaRPr lang="es-ES" sz="1100" b="0">
                <a:latin typeface="Arial Narrow" pitchFamily="34" charset="0"/>
              </a:endParaRPr>
            </a:p>
          </p:txBody>
        </p:sp>
      </p:grpSp>
      <p:grpSp>
        <p:nvGrpSpPr>
          <p:cNvPr id="15367" name="37 Grupo"/>
          <p:cNvGrpSpPr>
            <a:grpSpLocks/>
          </p:cNvGrpSpPr>
          <p:nvPr/>
        </p:nvGrpSpPr>
        <p:grpSpPr bwMode="auto">
          <a:xfrm>
            <a:off x="1731963" y="6442075"/>
            <a:ext cx="1347787" cy="261938"/>
            <a:chOff x="1016000" y="6397850"/>
            <a:chExt cx="1347838" cy="262876"/>
          </a:xfrm>
        </p:grpSpPr>
        <p:sp>
          <p:nvSpPr>
            <p:cNvPr id="5" name="49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5398" name="Text Box 63"/>
            <p:cNvSpPr txBox="1">
              <a:spLocks noChangeArrowheads="1"/>
            </p:cNvSpPr>
            <p:nvPr/>
          </p:nvSpPr>
          <p:spPr bwMode="auto">
            <a:xfrm>
              <a:off x="1318985" y="6397850"/>
              <a:ext cx="1044853" cy="26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2010</a:t>
              </a:r>
              <a:endParaRPr lang="es-ES" sz="1100" b="0">
                <a:latin typeface="Arial Narrow" pitchFamily="34" charset="0"/>
              </a:endParaRPr>
            </a:p>
          </p:txBody>
        </p:sp>
      </p:grpSp>
      <p:sp>
        <p:nvSpPr>
          <p:cNvPr id="15368" name="22 CuadroTexto"/>
          <p:cNvSpPr txBox="1">
            <a:spLocks noChangeArrowheads="1"/>
          </p:cNvSpPr>
          <p:nvPr/>
        </p:nvSpPr>
        <p:spPr bwMode="auto">
          <a:xfrm>
            <a:off x="446088" y="2046288"/>
            <a:ext cx="81486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3525" indent="-263525">
              <a:tabLst>
                <a:tab pos="263525" algn="l"/>
              </a:tabLst>
            </a:pPr>
            <a:r>
              <a:rPr lang="es-ES"/>
              <a:t>1. 	Realizar una reforma institucional para garantizar eficiencia, transparencia, mayor inversión y mejor fiscalización</a:t>
            </a:r>
          </a:p>
        </p:txBody>
      </p:sp>
      <p:sp>
        <p:nvSpPr>
          <p:cNvPr id="24" name="4 Rectángulo redondeado">
            <a:hlinkClick r:id="rId3" action="ppaction://hlinkpres?slideindex=1&amp;slidetitle=Diapositiva 1"/>
          </p:cNvPr>
          <p:cNvSpPr>
            <a:spLocks noChangeArrowheads="1"/>
          </p:cNvSpPr>
          <p:nvPr/>
        </p:nvSpPr>
        <p:spPr bwMode="auto">
          <a:xfrm>
            <a:off x="452438" y="2705100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>
                <a:latin typeface="Arial Narrow" pitchFamily="34" charset="0"/>
              </a:rPr>
              <a:t>1. Crear la Agencia Nacional de Minerales</a:t>
            </a:r>
            <a:r>
              <a:rPr lang="es-ES">
                <a:latin typeface="Arial Narrow" pitchFamily="34" charset="0"/>
              </a:rPr>
              <a:t> </a:t>
            </a:r>
            <a:endParaRPr lang="es-CO">
              <a:latin typeface="Arial Narrow" pitchFamily="34" charset="0"/>
            </a:endParaRPr>
          </a:p>
        </p:txBody>
      </p:sp>
      <p:sp>
        <p:nvSpPr>
          <p:cNvPr id="25" name="26 Rectángulo redondeado">
            <a:hlinkClick r:id="rId3" action="ppaction://hlinkpres?slideindex=2&amp;slidetitle=Diapositiva 2"/>
          </p:cNvPr>
          <p:cNvSpPr>
            <a:spLocks noChangeArrowheads="1"/>
          </p:cNvSpPr>
          <p:nvPr/>
        </p:nvSpPr>
        <p:spPr bwMode="auto">
          <a:xfrm>
            <a:off x="980547" y="3663950"/>
            <a:ext cx="4858278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A</a:t>
            </a:r>
            <a:r>
              <a:rPr lang="es-ES" b="0" dirty="0" smtClean="0">
                <a:latin typeface="Arial Narrow" pitchFamily="34" charset="0"/>
              </a:rPr>
              <a:t>. </a:t>
            </a:r>
            <a:r>
              <a:rPr lang="es-ES" b="0" dirty="0">
                <a:latin typeface="Arial Narrow" pitchFamily="34" charset="0"/>
              </a:rPr>
              <a:t>Disminuir el  tiempo de respuesta en los procesos de contratación para concesiones</a:t>
            </a:r>
            <a:r>
              <a:rPr lang="es-ES" dirty="0">
                <a:latin typeface="Arial Narrow" pitchFamily="34" charset="0"/>
              </a:rPr>
              <a:t> </a:t>
            </a:r>
            <a:endParaRPr lang="es-CO" dirty="0">
              <a:latin typeface="Arial Narrow" pitchFamily="34" charset="0"/>
            </a:endParaRPr>
          </a:p>
        </p:txBody>
      </p:sp>
      <p:sp>
        <p:nvSpPr>
          <p:cNvPr id="26" name="28 Rectángulo redondeado">
            <a:hlinkClick r:id="rId3" action="ppaction://hlinkpres?slideindex=3&amp;slidetitle=Diapositiva 3"/>
          </p:cNvPr>
          <p:cNvSpPr>
            <a:spLocks noChangeArrowheads="1"/>
          </p:cNvSpPr>
          <p:nvPr/>
        </p:nvSpPr>
        <p:spPr bwMode="auto">
          <a:xfrm>
            <a:off x="982133" y="4598988"/>
            <a:ext cx="4858279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B. </a:t>
            </a:r>
            <a:r>
              <a:rPr lang="es-ES" b="0" dirty="0">
                <a:latin typeface="Arial Narrow" pitchFamily="34" charset="0"/>
              </a:rPr>
              <a:t>Aumentar la cobertura de los títulos mineros fiscalizados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27" name="30 Rectángulo redondeado">
            <a:hlinkClick r:id="rId3" action="ppaction://hlinkpres?slideindex=4&amp;slidetitle=Diapositiva 4"/>
          </p:cNvPr>
          <p:cNvSpPr>
            <a:spLocks noChangeArrowheads="1"/>
          </p:cNvSpPr>
          <p:nvPr/>
        </p:nvSpPr>
        <p:spPr bwMode="auto">
          <a:xfrm>
            <a:off x="1002772" y="5524500"/>
            <a:ext cx="4858278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C. </a:t>
            </a:r>
            <a:r>
              <a:rPr lang="es-ES" b="0" dirty="0">
                <a:latin typeface="Arial Narrow" pitchFamily="34" charset="0"/>
              </a:rPr>
              <a:t>Avanzar en la cobertura de conocimiento geológico del país</a:t>
            </a:r>
            <a:endParaRPr lang="es-CO" b="0" dirty="0">
              <a:latin typeface="Arial Narrow" pitchFamily="34" charset="0"/>
            </a:endParaRPr>
          </a:p>
        </p:txBody>
      </p:sp>
      <p:grpSp>
        <p:nvGrpSpPr>
          <p:cNvPr id="8" name="Group 104"/>
          <p:cNvGrpSpPr>
            <a:grpSpLocks/>
          </p:cNvGrpSpPr>
          <p:nvPr/>
        </p:nvGrpSpPr>
        <p:grpSpPr bwMode="auto">
          <a:xfrm>
            <a:off x="7556500" y="3573463"/>
            <a:ext cx="1258888" cy="900112"/>
            <a:chOff x="4760" y="2287"/>
            <a:chExt cx="680" cy="567"/>
          </a:xfrm>
        </p:grpSpPr>
        <p:pic>
          <p:nvPicPr>
            <p:cNvPr id="15393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4" name="Text Box 106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>
                  <a:latin typeface="Arial Narrow" pitchFamily="34" charset="0"/>
                </a:rPr>
                <a:t>90</a:t>
              </a:r>
            </a:p>
            <a:p>
              <a:pPr algn="ctr"/>
              <a:r>
                <a:rPr lang="es-CO" sz="1500">
                  <a:latin typeface="Arial Narrow" pitchFamily="34" charset="0"/>
                </a:rPr>
                <a:t>días</a:t>
              </a:r>
            </a:p>
          </p:txBody>
        </p:sp>
      </p:grpSp>
      <p:sp>
        <p:nvSpPr>
          <p:cNvPr id="2" name="29 Rectángulo redondeado"/>
          <p:cNvSpPr>
            <a:spLocks noChangeArrowheads="1"/>
          </p:cNvSpPr>
          <p:nvPr/>
        </p:nvSpPr>
        <p:spPr bwMode="auto">
          <a:xfrm>
            <a:off x="7635027" y="4536322"/>
            <a:ext cx="1111622" cy="805001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100%</a:t>
            </a:r>
          </a:p>
        </p:txBody>
      </p:sp>
      <p:sp>
        <p:nvSpPr>
          <p:cNvPr id="31" name="31 Rectángulo redondeado"/>
          <p:cNvSpPr>
            <a:spLocks noChangeArrowheads="1"/>
          </p:cNvSpPr>
          <p:nvPr/>
        </p:nvSpPr>
        <p:spPr bwMode="auto">
          <a:xfrm>
            <a:off x="7633420" y="5471792"/>
            <a:ext cx="1108396" cy="79286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80%</a:t>
            </a:r>
          </a:p>
        </p:txBody>
      </p:sp>
      <p:sp>
        <p:nvSpPr>
          <p:cNvPr id="35" name="34 Rectángulo redondeado"/>
          <p:cNvSpPr>
            <a:spLocks noChangeArrowheads="1"/>
          </p:cNvSpPr>
          <p:nvPr/>
        </p:nvSpPr>
        <p:spPr bwMode="auto">
          <a:xfrm>
            <a:off x="6197388" y="4524853"/>
            <a:ext cx="1106260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55%</a:t>
            </a:r>
          </a:p>
        </p:txBody>
      </p:sp>
      <p:sp>
        <p:nvSpPr>
          <p:cNvPr id="3" name="34 Rectángulo redondeado"/>
          <p:cNvSpPr>
            <a:spLocks noChangeArrowheads="1"/>
          </p:cNvSpPr>
          <p:nvPr/>
        </p:nvSpPr>
        <p:spPr bwMode="auto">
          <a:xfrm>
            <a:off x="6195800" y="3594578"/>
            <a:ext cx="1106261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576</a:t>
            </a:r>
          </a:p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días</a:t>
            </a:r>
          </a:p>
        </p:txBody>
      </p:sp>
      <p:sp>
        <p:nvSpPr>
          <p:cNvPr id="4" name="34 Rectángulo redondeado"/>
          <p:cNvSpPr>
            <a:spLocks noChangeArrowheads="1"/>
          </p:cNvSpPr>
          <p:nvPr/>
        </p:nvSpPr>
        <p:spPr bwMode="auto">
          <a:xfrm>
            <a:off x="6197388" y="5467828"/>
            <a:ext cx="1106260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51 %</a:t>
            </a:r>
          </a:p>
        </p:txBody>
      </p:sp>
      <p:grpSp>
        <p:nvGrpSpPr>
          <p:cNvPr id="9" name="Group 130"/>
          <p:cNvGrpSpPr>
            <a:grpSpLocks/>
          </p:cNvGrpSpPr>
          <p:nvPr/>
        </p:nvGrpSpPr>
        <p:grpSpPr bwMode="auto">
          <a:xfrm>
            <a:off x="6073775" y="2627313"/>
            <a:ext cx="2667000" cy="898525"/>
            <a:chOff x="3826" y="1655"/>
            <a:chExt cx="1680" cy="566"/>
          </a:xfrm>
        </p:grpSpPr>
        <p:pic>
          <p:nvPicPr>
            <p:cNvPr id="15391" name="31 Rectángulo redondeado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26" y="1655"/>
              <a:ext cx="1680" cy="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92" name="Text Box 129"/>
            <p:cNvSpPr txBox="1">
              <a:spLocks noChangeArrowheads="1"/>
            </p:cNvSpPr>
            <p:nvPr/>
          </p:nvSpPr>
          <p:spPr bwMode="auto">
            <a:xfrm>
              <a:off x="3885" y="1723"/>
              <a:ext cx="1559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>
                  <a:latin typeface="Arial Narrow" pitchFamily="34" charset="0"/>
                </a:rPr>
                <a:t>2011</a:t>
              </a:r>
              <a:endParaRPr lang="es-CO" sz="1500"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30" name="1 Rectángulo redondeado"/>
          <p:cNvSpPr>
            <a:spLocks noChangeArrowheads="1"/>
          </p:cNvSpPr>
          <p:nvPr/>
        </p:nvSpPr>
        <p:spPr bwMode="auto">
          <a:xfrm>
            <a:off x="959544" y="1711633"/>
            <a:ext cx="7019925" cy="58579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2. Crear una institucionalidad y mecanismos que garanticen una minería responsable y competitiva</a:t>
            </a:r>
            <a:endParaRPr lang="es-CO" sz="1400">
              <a:solidFill>
                <a:schemeClr val="bg1"/>
              </a:solidFill>
              <a:latin typeface="Arial Narrow" charset="0"/>
              <a:ea typeface="ＭＳ Ｐゴシック" charset="-128"/>
            </a:endParaRPr>
          </a:p>
        </p:txBody>
      </p:sp>
      <p:sp>
        <p:nvSpPr>
          <p:cNvPr id="16390" name="22 CuadroTexto"/>
          <p:cNvSpPr txBox="1">
            <a:spLocks noChangeArrowheads="1"/>
          </p:cNvSpPr>
          <p:nvPr/>
        </p:nvSpPr>
        <p:spPr bwMode="auto">
          <a:xfrm>
            <a:off x="446088" y="2832100"/>
            <a:ext cx="81486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3525" indent="-263525">
              <a:tabLst>
                <a:tab pos="263525" algn="l"/>
              </a:tabLst>
            </a:pPr>
            <a:r>
              <a:rPr lang="es-ES"/>
              <a:t>2. 	Mejorar la Seguridad  Minera</a:t>
            </a:r>
          </a:p>
        </p:txBody>
      </p:sp>
      <p:sp>
        <p:nvSpPr>
          <p:cNvPr id="25" name="26 Rectángulo redondeado">
            <a:hlinkClick r:id="rId3" action="ppaction://hlinkpres?slideindex=6&amp;slidetitle=Diapositiva 6"/>
          </p:cNvPr>
          <p:cNvSpPr>
            <a:spLocks noChangeArrowheads="1"/>
          </p:cNvSpPr>
          <p:nvPr/>
        </p:nvSpPr>
        <p:spPr bwMode="auto">
          <a:xfrm>
            <a:off x="452617" y="3370955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>
                <a:latin typeface="Arial Narrow" pitchFamily="34" charset="0"/>
              </a:rPr>
              <a:t>1. </a:t>
            </a:r>
            <a:r>
              <a:rPr lang="es-CO" b="0">
                <a:latin typeface="Arial Narrow" pitchFamily="34" charset="0"/>
              </a:rPr>
              <a:t>Disminuir el índice de fatalidad  minera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7556500" y="3316288"/>
            <a:ext cx="1258888" cy="900112"/>
            <a:chOff x="4760" y="2287"/>
            <a:chExt cx="680" cy="567"/>
          </a:xfrm>
        </p:grpSpPr>
        <p:pic>
          <p:nvPicPr>
            <p:cNvPr id="16406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>
                  <a:latin typeface="Arial Narrow" pitchFamily="34" charset="0"/>
                </a:rPr>
                <a:t>1,68</a:t>
              </a:r>
            </a:p>
          </p:txBody>
        </p:sp>
      </p:grpSp>
      <p:sp>
        <p:nvSpPr>
          <p:cNvPr id="35" name="34 Rectángulo redondeado"/>
          <p:cNvSpPr>
            <a:spLocks noChangeArrowheads="1"/>
          </p:cNvSpPr>
          <p:nvPr/>
        </p:nvSpPr>
        <p:spPr bwMode="auto">
          <a:xfrm>
            <a:off x="6195800" y="3337403"/>
            <a:ext cx="1106261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3,36</a:t>
            </a:r>
          </a:p>
        </p:txBody>
      </p:sp>
      <p:grpSp>
        <p:nvGrpSpPr>
          <p:cNvPr id="16396" name="37 Grupo"/>
          <p:cNvGrpSpPr>
            <a:grpSpLocks/>
          </p:cNvGrpSpPr>
          <p:nvPr/>
        </p:nvGrpSpPr>
        <p:grpSpPr bwMode="auto">
          <a:xfrm>
            <a:off x="528638" y="6411913"/>
            <a:ext cx="1065212" cy="271462"/>
            <a:chOff x="1016000" y="6397876"/>
            <a:chExt cx="1065088" cy="252162"/>
          </a:xfrm>
        </p:grpSpPr>
        <p:sp>
          <p:nvSpPr>
            <p:cNvPr id="17" name="16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6405" name="Text Box 63"/>
            <p:cNvSpPr txBox="1">
              <a:spLocks noChangeArrowheads="1"/>
            </p:cNvSpPr>
            <p:nvPr/>
          </p:nvSpPr>
          <p:spPr bwMode="auto">
            <a:xfrm>
              <a:off x="1319171" y="6397876"/>
              <a:ext cx="761917" cy="243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Meta  2014</a:t>
              </a:r>
              <a:endParaRPr lang="es-ES" sz="1100" b="0">
                <a:latin typeface="Arial Narrow" pitchFamily="34" charset="0"/>
              </a:endParaRPr>
            </a:p>
          </p:txBody>
        </p:sp>
      </p:grpSp>
      <p:grpSp>
        <p:nvGrpSpPr>
          <p:cNvPr id="16397" name="37 Grupo"/>
          <p:cNvGrpSpPr>
            <a:grpSpLocks/>
          </p:cNvGrpSpPr>
          <p:nvPr/>
        </p:nvGrpSpPr>
        <p:grpSpPr bwMode="auto">
          <a:xfrm>
            <a:off x="1711325" y="6430963"/>
            <a:ext cx="1346200" cy="261937"/>
            <a:chOff x="1016000" y="6397850"/>
            <a:chExt cx="1347838" cy="262876"/>
          </a:xfrm>
        </p:grpSpPr>
        <p:sp>
          <p:nvSpPr>
            <p:cNvPr id="20" name="19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6401" name="Text Box 63"/>
            <p:cNvSpPr txBox="1">
              <a:spLocks noChangeArrowheads="1"/>
            </p:cNvSpPr>
            <p:nvPr/>
          </p:nvSpPr>
          <p:spPr bwMode="auto">
            <a:xfrm>
              <a:off x="1318985" y="6397850"/>
              <a:ext cx="1044853" cy="26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2010</a:t>
              </a:r>
              <a:endParaRPr lang="es-ES" sz="1100" b="0"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30" name="1 Rectángulo redondeado"/>
          <p:cNvSpPr>
            <a:spLocks noChangeArrowheads="1"/>
          </p:cNvSpPr>
          <p:nvPr/>
        </p:nvSpPr>
        <p:spPr bwMode="auto">
          <a:xfrm>
            <a:off x="959544" y="1425883"/>
            <a:ext cx="7019925" cy="58579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2. Crear una institucionalidad y mecanismos que garanticen una minería responsable y competitiva</a:t>
            </a:r>
            <a:endParaRPr lang="es-CO" sz="1400">
              <a:solidFill>
                <a:schemeClr val="bg1"/>
              </a:solidFill>
              <a:latin typeface="Arial Narrow" charset="0"/>
              <a:ea typeface="ＭＳ Ｐゴシック" charset="-128"/>
            </a:endParaRPr>
          </a:p>
        </p:txBody>
      </p:sp>
      <p:grpSp>
        <p:nvGrpSpPr>
          <p:cNvPr id="17414" name="37 Grupo"/>
          <p:cNvGrpSpPr>
            <a:grpSpLocks/>
          </p:cNvGrpSpPr>
          <p:nvPr/>
        </p:nvGrpSpPr>
        <p:grpSpPr bwMode="auto">
          <a:xfrm>
            <a:off x="528638" y="6411913"/>
            <a:ext cx="776287" cy="271462"/>
            <a:chOff x="1016000" y="6397876"/>
            <a:chExt cx="776483" cy="252162"/>
          </a:xfrm>
        </p:grpSpPr>
        <p:sp>
          <p:nvSpPr>
            <p:cNvPr id="69" name="68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7439" name="Text Box 63"/>
            <p:cNvSpPr txBox="1">
              <a:spLocks noChangeArrowheads="1"/>
            </p:cNvSpPr>
            <p:nvPr/>
          </p:nvSpPr>
          <p:spPr bwMode="auto">
            <a:xfrm>
              <a:off x="1319171" y="6397876"/>
              <a:ext cx="473312" cy="243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Meta </a:t>
              </a:r>
              <a:endParaRPr lang="es-ES" sz="1100" b="0">
                <a:latin typeface="Arial Narrow" pitchFamily="34" charset="0"/>
              </a:endParaRPr>
            </a:p>
          </p:txBody>
        </p:sp>
      </p:grpSp>
      <p:grpSp>
        <p:nvGrpSpPr>
          <p:cNvPr id="17415" name="37 Grupo"/>
          <p:cNvGrpSpPr>
            <a:grpSpLocks/>
          </p:cNvGrpSpPr>
          <p:nvPr/>
        </p:nvGrpSpPr>
        <p:grpSpPr bwMode="auto">
          <a:xfrm>
            <a:off x="1614488" y="6430963"/>
            <a:ext cx="1346200" cy="261937"/>
            <a:chOff x="1016000" y="6397850"/>
            <a:chExt cx="1347838" cy="262876"/>
          </a:xfrm>
        </p:grpSpPr>
        <p:sp>
          <p:nvSpPr>
            <p:cNvPr id="50" name="49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7435" name="Text Box 63"/>
            <p:cNvSpPr txBox="1">
              <a:spLocks noChangeArrowheads="1"/>
            </p:cNvSpPr>
            <p:nvPr/>
          </p:nvSpPr>
          <p:spPr bwMode="auto">
            <a:xfrm>
              <a:off x="1318985" y="6397850"/>
              <a:ext cx="1044853" cy="26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2010</a:t>
              </a:r>
              <a:endParaRPr lang="es-ES" sz="1100" b="0">
                <a:latin typeface="Arial Narrow" pitchFamily="34" charset="0"/>
              </a:endParaRPr>
            </a:p>
          </p:txBody>
        </p:sp>
      </p:grpSp>
      <p:sp>
        <p:nvSpPr>
          <p:cNvPr id="17416" name="22 CuadroTexto"/>
          <p:cNvSpPr txBox="1">
            <a:spLocks noChangeArrowheads="1"/>
          </p:cNvSpPr>
          <p:nvPr/>
        </p:nvSpPr>
        <p:spPr bwMode="auto">
          <a:xfrm>
            <a:off x="446088" y="2089150"/>
            <a:ext cx="83327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3525" indent="-263525">
              <a:tabLst>
                <a:tab pos="263525" algn="l"/>
              </a:tabLst>
            </a:pPr>
            <a:r>
              <a:rPr lang="es-ES" dirty="0"/>
              <a:t>3. 	</a:t>
            </a:r>
            <a:r>
              <a:rPr lang="es-ES" dirty="0" smtClean="0"/>
              <a:t>Incrementar la producción en la gran minería y la productividad en la </a:t>
            </a:r>
            <a:r>
              <a:rPr lang="es-ES" dirty="0"/>
              <a:t>pequeña y mediana minería, la formalización y la </a:t>
            </a:r>
            <a:r>
              <a:rPr lang="es-ES" dirty="0" smtClean="0"/>
              <a:t>legalidad</a:t>
            </a:r>
            <a:endParaRPr lang="es-ES" dirty="0"/>
          </a:p>
        </p:txBody>
      </p:sp>
      <p:sp>
        <p:nvSpPr>
          <p:cNvPr id="24" name="4 Rectángulo redondeado"/>
          <p:cNvSpPr>
            <a:spLocks noChangeArrowheads="1"/>
          </p:cNvSpPr>
          <p:nvPr/>
        </p:nvSpPr>
        <p:spPr bwMode="auto">
          <a:xfrm>
            <a:off x="441325" y="2776005"/>
            <a:ext cx="5500688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1. Creación del programa de </a:t>
            </a:r>
            <a:r>
              <a:rPr lang="es-ES" b="0" dirty="0" smtClean="0">
                <a:latin typeface="Arial Narrow" pitchFamily="34" charset="0"/>
              </a:rPr>
              <a:t>crédito para la modernización y seguridad minera para aumentar los créditos otorgados</a:t>
            </a:r>
            <a:endParaRPr lang="es-CO" dirty="0">
              <a:latin typeface="Arial Narrow" pitchFamily="34" charset="0"/>
            </a:endParaRP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7543800" y="2664518"/>
            <a:ext cx="1258888" cy="900113"/>
            <a:chOff x="4760" y="2287"/>
            <a:chExt cx="680" cy="567"/>
          </a:xfrm>
        </p:grpSpPr>
        <p:pic>
          <p:nvPicPr>
            <p:cNvPr id="17430" name="27 Rectángulo redondeado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31" name="Text Box 23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106.400</a:t>
              </a:r>
            </a:p>
            <a:p>
              <a:pPr algn="ctr"/>
              <a:r>
                <a:rPr lang="es-CO" sz="1500" dirty="0" smtClean="0">
                  <a:latin typeface="Arial Narrow" pitchFamily="34" charset="0"/>
                </a:rPr>
                <a:t>Millones</a:t>
              </a:r>
              <a:endParaRPr lang="es-CO" sz="1500" dirty="0">
                <a:latin typeface="Arial Narrow" pitchFamily="34" charset="0"/>
              </a:endParaRPr>
            </a:p>
          </p:txBody>
        </p:sp>
      </p:grpSp>
      <p:sp>
        <p:nvSpPr>
          <p:cNvPr id="35" name="34 Rectángulo redondeado"/>
          <p:cNvSpPr>
            <a:spLocks noChangeArrowheads="1"/>
          </p:cNvSpPr>
          <p:nvPr/>
        </p:nvSpPr>
        <p:spPr bwMode="auto">
          <a:xfrm>
            <a:off x="6195800" y="2707532"/>
            <a:ext cx="1106261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1.941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Millones</a:t>
            </a:r>
          </a:p>
        </p:txBody>
      </p:sp>
      <p:sp>
        <p:nvSpPr>
          <p:cNvPr id="20" name="28 Rectángulo redondeado"/>
          <p:cNvSpPr>
            <a:spLocks noChangeArrowheads="1"/>
          </p:cNvSpPr>
          <p:nvPr/>
        </p:nvSpPr>
        <p:spPr bwMode="auto">
          <a:xfrm>
            <a:off x="441325" y="3669935"/>
            <a:ext cx="5500688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2. </a:t>
            </a:r>
            <a:r>
              <a:rPr lang="es-ES" b="0" dirty="0">
                <a:latin typeface="Arial Narrow" pitchFamily="34" charset="0"/>
              </a:rPr>
              <a:t>Formalizar pequeñas asociaciones mineras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21" name="29 Rectángulo redondeado"/>
          <p:cNvSpPr>
            <a:spLocks noChangeArrowheads="1"/>
          </p:cNvSpPr>
          <p:nvPr/>
        </p:nvSpPr>
        <p:spPr bwMode="auto">
          <a:xfrm>
            <a:off x="7622327" y="3626241"/>
            <a:ext cx="1111622" cy="805001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30</a:t>
            </a:r>
          </a:p>
        </p:txBody>
      </p:sp>
      <p:sp>
        <p:nvSpPr>
          <p:cNvPr id="22" name="4 Rectángulo redondeado">
            <a:hlinkClick r:id="rId4" action="ppaction://hlinkpres?slideindex=8&amp;slidetitle=Diapositiva 8"/>
          </p:cNvPr>
          <p:cNvSpPr>
            <a:spLocks noChangeArrowheads="1"/>
          </p:cNvSpPr>
          <p:nvPr/>
        </p:nvSpPr>
        <p:spPr bwMode="auto">
          <a:xfrm>
            <a:off x="452438" y="4567247"/>
            <a:ext cx="5399087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3. </a:t>
            </a:r>
            <a:r>
              <a:rPr lang="es-ES" b="0" dirty="0">
                <a:latin typeface="Arial Narrow" pitchFamily="34" charset="0"/>
              </a:rPr>
              <a:t>Aumentar la producción de carbón</a:t>
            </a:r>
            <a:endParaRPr lang="es-CO" dirty="0">
              <a:latin typeface="Arial Narrow" pitchFamily="34" charset="0"/>
            </a:endParaRPr>
          </a:p>
        </p:txBody>
      </p:sp>
      <p:grpSp>
        <p:nvGrpSpPr>
          <p:cNvPr id="23" name="Group 33"/>
          <p:cNvGrpSpPr>
            <a:grpSpLocks/>
          </p:cNvGrpSpPr>
          <p:nvPr/>
        </p:nvGrpSpPr>
        <p:grpSpPr bwMode="auto">
          <a:xfrm>
            <a:off x="7502525" y="4529323"/>
            <a:ext cx="1258888" cy="900113"/>
            <a:chOff x="4760" y="2287"/>
            <a:chExt cx="680" cy="567"/>
          </a:xfrm>
        </p:grpSpPr>
        <p:pic>
          <p:nvPicPr>
            <p:cNvPr id="26" name="27 Rectángulo redondeado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35"/>
            <p:cNvSpPr txBox="1">
              <a:spLocks noChangeArrowheads="1"/>
            </p:cNvSpPr>
            <p:nvPr/>
          </p:nvSpPr>
          <p:spPr bwMode="auto">
            <a:xfrm>
              <a:off x="4795" y="2316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>
                  <a:latin typeface="Arial Narrow" pitchFamily="34" charset="0"/>
                </a:rPr>
                <a:t>124</a:t>
              </a:r>
            </a:p>
            <a:p>
              <a:pPr algn="ctr"/>
              <a:r>
                <a:rPr lang="es-CO" sz="1500" dirty="0" err="1">
                  <a:latin typeface="Arial Narrow" pitchFamily="34" charset="0"/>
                </a:rPr>
                <a:t>Mta</a:t>
              </a:r>
              <a:endParaRPr lang="es-CO" sz="1500" dirty="0">
                <a:latin typeface="Arial Narrow" pitchFamily="34" charset="0"/>
              </a:endParaRPr>
            </a:p>
          </p:txBody>
        </p:sp>
      </p:grpSp>
      <p:sp>
        <p:nvSpPr>
          <p:cNvPr id="28" name="34 Rectángulo redondeado"/>
          <p:cNvSpPr>
            <a:spLocks noChangeArrowheads="1"/>
          </p:cNvSpPr>
          <p:nvPr/>
        </p:nvSpPr>
        <p:spPr bwMode="auto">
          <a:xfrm>
            <a:off x="6165638" y="4525647"/>
            <a:ext cx="1106260" cy="806273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73 </a:t>
            </a:r>
          </a:p>
          <a:p>
            <a:pPr algn="ctr">
              <a:defRPr/>
            </a:pP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Mta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9" name="4 Rectángulo redondeado">
            <a:hlinkClick r:id="rId4" action="ppaction://hlinkpres?slideindex=9&amp;slidetitle=Diapositiva 9"/>
          </p:cNvPr>
          <p:cNvSpPr>
            <a:spLocks noChangeArrowheads="1"/>
          </p:cNvSpPr>
          <p:nvPr/>
        </p:nvSpPr>
        <p:spPr bwMode="auto">
          <a:xfrm>
            <a:off x="458081" y="5476010"/>
            <a:ext cx="5399087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4. </a:t>
            </a:r>
            <a:r>
              <a:rPr lang="es-ES" b="0" dirty="0">
                <a:latin typeface="Arial Narrow" pitchFamily="34" charset="0"/>
              </a:rPr>
              <a:t>Aumentar la producción de </a:t>
            </a:r>
            <a:r>
              <a:rPr lang="es-ES" b="0" dirty="0" smtClean="0">
                <a:latin typeface="Arial Narrow" pitchFamily="34" charset="0"/>
              </a:rPr>
              <a:t>oro</a:t>
            </a:r>
            <a:endParaRPr lang="es-CO" dirty="0">
              <a:latin typeface="Arial Narrow" pitchFamily="34" charset="0"/>
            </a:endParaRPr>
          </a:p>
        </p:txBody>
      </p:sp>
      <p:grpSp>
        <p:nvGrpSpPr>
          <p:cNvPr id="31" name="Group 33"/>
          <p:cNvGrpSpPr>
            <a:grpSpLocks/>
          </p:cNvGrpSpPr>
          <p:nvPr/>
        </p:nvGrpSpPr>
        <p:grpSpPr bwMode="auto">
          <a:xfrm>
            <a:off x="7508168" y="5449375"/>
            <a:ext cx="1258888" cy="900113"/>
            <a:chOff x="4760" y="2287"/>
            <a:chExt cx="680" cy="567"/>
          </a:xfrm>
        </p:grpSpPr>
        <p:pic>
          <p:nvPicPr>
            <p:cNvPr id="32" name="27 Rectángulo redondeado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72</a:t>
              </a:r>
            </a:p>
            <a:p>
              <a:pPr algn="ctr"/>
              <a:r>
                <a:rPr lang="es-CO" sz="1500" dirty="0" smtClean="0">
                  <a:latin typeface="Arial Narrow" pitchFamily="34" charset="0"/>
                </a:rPr>
                <a:t>Ta</a:t>
              </a:r>
              <a:endParaRPr lang="es-CO" sz="1500" dirty="0">
                <a:latin typeface="Arial Narrow" pitchFamily="34" charset="0"/>
              </a:endParaRPr>
            </a:p>
          </p:txBody>
        </p:sp>
      </p:grpSp>
      <p:sp>
        <p:nvSpPr>
          <p:cNvPr id="34" name="34 Rectángulo redondeado"/>
          <p:cNvSpPr>
            <a:spLocks noChangeArrowheads="1"/>
          </p:cNvSpPr>
          <p:nvPr/>
        </p:nvSpPr>
        <p:spPr bwMode="auto">
          <a:xfrm>
            <a:off x="6171281" y="5456988"/>
            <a:ext cx="1106260" cy="806273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53 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Ta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0" grpId="0" animBg="1"/>
      <p:bldP spid="22" grpId="0" animBg="1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28675" name="1 Rectángulo redondeado"/>
          <p:cNvSpPr>
            <a:spLocks noChangeArrowheads="1"/>
          </p:cNvSpPr>
          <p:nvPr/>
        </p:nvSpPr>
        <p:spPr bwMode="auto">
          <a:xfrm>
            <a:off x="1024092" y="1417123"/>
            <a:ext cx="7019925" cy="609803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3. Ampliar el acceso de la población más vulnerable al servicio de energía eléctrica y gas</a:t>
            </a:r>
          </a:p>
        </p:txBody>
      </p:sp>
      <p:sp>
        <p:nvSpPr>
          <p:cNvPr id="24" name="4 Rectángulo redondeado">
            <a:hlinkClick r:id="rId3" action="ppaction://hlinkpres?slideindex=1&amp;slidetitle=Diapositiva 1"/>
          </p:cNvPr>
          <p:cNvSpPr>
            <a:spLocks noChangeArrowheads="1"/>
          </p:cNvSpPr>
          <p:nvPr/>
        </p:nvSpPr>
        <p:spPr bwMode="auto">
          <a:xfrm>
            <a:off x="454204" y="3044288"/>
            <a:ext cx="5399088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>
                <a:latin typeface="Arial Narrow" pitchFamily="34" charset="0"/>
              </a:rPr>
              <a:t>1. Llevar el servicio de energía eléctrica a 136.000 nuevos usuarios rurales en el país (102,000 en SIN y 34,000 en ZNI) </a:t>
            </a:r>
          </a:p>
        </p:txBody>
      </p:sp>
      <p:sp>
        <p:nvSpPr>
          <p:cNvPr id="25" name="26 Rectángulo redondeado">
            <a:hlinkClick r:id="rId3" action="ppaction://hlinkpres?slideindex=2&amp;slidetitle=Diapositiva 2"/>
          </p:cNvPr>
          <p:cNvSpPr>
            <a:spLocks noChangeArrowheads="1"/>
          </p:cNvSpPr>
          <p:nvPr/>
        </p:nvSpPr>
        <p:spPr bwMode="auto">
          <a:xfrm>
            <a:off x="439738" y="3994150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2. Aumentar el tiempo promedio diario de prestación del servicio de energía eléctrica en todas las cabeceras municipales de las zonas No Interconectadas del país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26" name="28 Rectángulo redondeado">
            <a:hlinkClick r:id="rId3" action="ppaction://hlinkpres?slideindex=3&amp;slidetitle=Diapositiva 3"/>
          </p:cNvPr>
          <p:cNvSpPr>
            <a:spLocks noChangeArrowheads="1"/>
          </p:cNvSpPr>
          <p:nvPr/>
        </p:nvSpPr>
        <p:spPr bwMode="auto">
          <a:xfrm>
            <a:off x="441325" y="4929188"/>
            <a:ext cx="5399088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3. Conectar a 300.000 nuevos usuarios al servicio de gas natural  en todo el país</a:t>
            </a:r>
            <a:endParaRPr lang="es-CO" dirty="0">
              <a:latin typeface="Arial Narrow" pitchFamily="34" charset="0"/>
            </a:endParaRPr>
          </a:p>
        </p:txBody>
      </p:sp>
      <p:pic>
        <p:nvPicPr>
          <p:cNvPr id="19465" name="31 Rectángulo redondeado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075" y="6394450"/>
            <a:ext cx="3508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63"/>
          <p:cNvSpPr txBox="1">
            <a:spLocks noChangeArrowheads="1"/>
          </p:cNvSpPr>
          <p:nvPr/>
        </p:nvSpPr>
        <p:spPr bwMode="auto">
          <a:xfrm>
            <a:off x="679450" y="6397625"/>
            <a:ext cx="730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Meta 2014</a:t>
            </a:r>
            <a:endParaRPr lang="es-ES" sz="1100" b="0">
              <a:latin typeface="Arial Narrow" pitchFamily="34" charset="0"/>
            </a:endParaRPr>
          </a:p>
        </p:txBody>
      </p:sp>
      <p:grpSp>
        <p:nvGrpSpPr>
          <p:cNvPr id="19467" name="37 Grupo"/>
          <p:cNvGrpSpPr>
            <a:grpSpLocks/>
          </p:cNvGrpSpPr>
          <p:nvPr/>
        </p:nvGrpSpPr>
        <p:grpSpPr bwMode="auto">
          <a:xfrm>
            <a:off x="2155825" y="6423025"/>
            <a:ext cx="1357313" cy="261938"/>
            <a:chOff x="1016000" y="6419614"/>
            <a:chExt cx="1355706" cy="261282"/>
          </a:xfrm>
        </p:grpSpPr>
        <p:sp>
          <p:nvSpPr>
            <p:cNvPr id="43" name="31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9490" name="Text Box 63"/>
            <p:cNvSpPr txBox="1">
              <a:spLocks noChangeArrowheads="1"/>
            </p:cNvSpPr>
            <p:nvPr/>
          </p:nvSpPr>
          <p:spPr bwMode="auto">
            <a:xfrm>
              <a:off x="1297214" y="6419614"/>
              <a:ext cx="1074492" cy="26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 2010</a:t>
              </a:r>
              <a:endParaRPr lang="es-ES" sz="1100" b="0">
                <a:latin typeface="Arial Narrow" pitchFamily="34" charset="0"/>
              </a:endParaRP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7513638" y="2960688"/>
            <a:ext cx="1258887" cy="900112"/>
            <a:chOff x="4760" y="2287"/>
            <a:chExt cx="680" cy="567"/>
          </a:xfrm>
        </p:grpSpPr>
        <p:pic>
          <p:nvPicPr>
            <p:cNvPr id="19485" name="27 Rectángulo redondeado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6" name="Text Box 27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10.936.000</a:t>
              </a:r>
              <a:endParaRPr lang="es-CO" sz="1500" dirty="0">
                <a:latin typeface="Arial Narrow" pitchFamily="34" charset="0"/>
              </a:endParaRPr>
            </a:p>
            <a:p>
              <a:pPr algn="ctr"/>
              <a:r>
                <a:rPr lang="es-CO" sz="1500" dirty="0">
                  <a:latin typeface="Arial Narrow" pitchFamily="34" charset="0"/>
                </a:rPr>
                <a:t>usuarios</a:t>
              </a:r>
            </a:p>
          </p:txBody>
        </p:sp>
      </p:grpSp>
      <p:sp>
        <p:nvSpPr>
          <p:cNvPr id="35" name="34 Rectángulo redondeado"/>
          <p:cNvSpPr>
            <a:spLocks noChangeArrowheads="1"/>
          </p:cNvSpPr>
          <p:nvPr/>
        </p:nvSpPr>
        <p:spPr bwMode="auto">
          <a:xfrm>
            <a:off x="6195800" y="3938325"/>
            <a:ext cx="1106261" cy="806273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16 horas</a:t>
            </a:r>
          </a:p>
        </p:txBody>
      </p: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7540625" y="3916363"/>
            <a:ext cx="1258888" cy="900112"/>
            <a:chOff x="4760" y="2287"/>
            <a:chExt cx="680" cy="567"/>
          </a:xfrm>
        </p:grpSpPr>
        <p:pic>
          <p:nvPicPr>
            <p:cNvPr id="19483" name="27 Rectángulo redondeado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4" name="Text Box 39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>
                  <a:latin typeface="Arial Narrow" pitchFamily="34" charset="0"/>
                </a:rPr>
                <a:t>24 horas</a:t>
              </a: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540625" y="4857750"/>
            <a:ext cx="1258888" cy="900113"/>
            <a:chOff x="4760" y="2287"/>
            <a:chExt cx="680" cy="567"/>
          </a:xfrm>
        </p:grpSpPr>
        <p:pic>
          <p:nvPicPr>
            <p:cNvPr id="19481" name="27 Rectángulo redondeado"/>
            <p:cNvPicPr preferRelativeResize="0"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482" name="Text Box 42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5.867.812</a:t>
              </a:r>
              <a:endParaRPr lang="es-CO" sz="1500" dirty="0">
                <a:latin typeface="Arial Narrow" pitchFamily="34" charset="0"/>
              </a:endParaRPr>
            </a:p>
            <a:p>
              <a:pPr algn="ctr"/>
              <a:r>
                <a:rPr lang="es-CO" sz="1500" dirty="0">
                  <a:latin typeface="Arial Narrow" pitchFamily="34" charset="0"/>
                </a:rPr>
                <a:t>usuarios</a:t>
              </a:r>
            </a:p>
          </p:txBody>
        </p:sp>
      </p:grpSp>
      <p:sp>
        <p:nvSpPr>
          <p:cNvPr id="2" name="34 Rectángulo redondeado"/>
          <p:cNvSpPr>
            <a:spLocks noChangeArrowheads="1"/>
          </p:cNvSpPr>
          <p:nvPr/>
        </p:nvSpPr>
        <p:spPr bwMode="auto">
          <a:xfrm>
            <a:off x="6203737" y="2969950"/>
            <a:ext cx="1106261" cy="806273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10.800.000 </a:t>
            </a: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usuarios</a:t>
            </a:r>
          </a:p>
        </p:txBody>
      </p:sp>
      <p:sp>
        <p:nvSpPr>
          <p:cNvPr id="4" name="34 Rectángulo redondeado"/>
          <p:cNvSpPr>
            <a:spLocks noChangeArrowheads="1"/>
          </p:cNvSpPr>
          <p:nvPr/>
        </p:nvSpPr>
        <p:spPr bwMode="auto">
          <a:xfrm>
            <a:off x="6211675" y="4927337"/>
            <a:ext cx="1106261" cy="806273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5.567.812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usuarios</a:t>
            </a:r>
          </a:p>
        </p:txBody>
      </p:sp>
      <p:sp>
        <p:nvSpPr>
          <p:cNvPr id="19480" name="Rectangle 45"/>
          <p:cNvSpPr>
            <a:spLocks noChangeArrowheads="1"/>
          </p:cNvSpPr>
          <p:nvPr/>
        </p:nvSpPr>
        <p:spPr bwMode="auto">
          <a:xfrm>
            <a:off x="328613" y="2076450"/>
            <a:ext cx="83105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1463" indent="-271463">
              <a:tabLst>
                <a:tab pos="271463" algn="l"/>
              </a:tabLst>
            </a:pPr>
            <a:r>
              <a:rPr lang="es-ES" dirty="0" smtClean="0"/>
              <a:t>1. 	Promover, gestionar y cofinanciar proyectos </a:t>
            </a:r>
            <a:r>
              <a:rPr lang="es-ES" dirty="0"/>
              <a:t>de cobertura energética y de gas a través de los Fondos Especiales y de tarifas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24" name="4 Rectángulo redondeado">
            <a:hlinkClick r:id="rId3" action="ppaction://hlinkpres?slideindex=1&amp;slidetitle=Diapositiva 1"/>
          </p:cNvPr>
          <p:cNvSpPr>
            <a:spLocks noChangeArrowheads="1"/>
          </p:cNvSpPr>
          <p:nvPr/>
        </p:nvSpPr>
        <p:spPr bwMode="auto">
          <a:xfrm>
            <a:off x="452438" y="2819400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1. </a:t>
            </a:r>
            <a:r>
              <a:rPr lang="es-ES" b="0" dirty="0" smtClean="0">
                <a:latin typeface="Arial Narrow" pitchFamily="34" charset="0"/>
              </a:rPr>
              <a:t>	Realizar </a:t>
            </a:r>
            <a:r>
              <a:rPr lang="es-ES" b="0" dirty="0">
                <a:latin typeface="Arial Narrow" pitchFamily="34" charset="0"/>
              </a:rPr>
              <a:t>un proyecto de interconexión eléctrica regional con Centro o Sur América</a:t>
            </a: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7542213" y="2744788"/>
            <a:ext cx="1258887" cy="900112"/>
            <a:chOff x="4760" y="2287"/>
            <a:chExt cx="680" cy="567"/>
          </a:xfrm>
        </p:grpSpPr>
        <p:pic>
          <p:nvPicPr>
            <p:cNvPr id="20516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7" name="Text Box 20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>
                  <a:latin typeface="Arial Narrow" pitchFamily="34" charset="0"/>
                </a:rPr>
                <a:t>1</a:t>
              </a:r>
            </a:p>
          </p:txBody>
        </p:sp>
      </p:grpSp>
      <p:sp>
        <p:nvSpPr>
          <p:cNvPr id="45" name="44 Rectángulo redondeado"/>
          <p:cNvSpPr>
            <a:spLocks noChangeArrowheads="1"/>
          </p:cNvSpPr>
          <p:nvPr/>
        </p:nvSpPr>
        <p:spPr bwMode="auto">
          <a:xfrm>
            <a:off x="6149465" y="2798761"/>
            <a:ext cx="1186623" cy="779133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1</a:t>
            </a:r>
          </a:p>
        </p:txBody>
      </p:sp>
      <p:sp>
        <p:nvSpPr>
          <p:cNvPr id="20498" name="34 CuadroTexto"/>
          <p:cNvSpPr txBox="1">
            <a:spLocks noChangeArrowheads="1"/>
          </p:cNvSpPr>
          <p:nvPr/>
        </p:nvSpPr>
        <p:spPr bwMode="auto">
          <a:xfrm>
            <a:off x="7296150" y="6408738"/>
            <a:ext cx="14493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Bpd: Barriles por día</a:t>
            </a:r>
          </a:p>
        </p:txBody>
      </p:sp>
      <p:pic>
        <p:nvPicPr>
          <p:cNvPr id="20499" name="31 Rectángulo redondeado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75" y="6394450"/>
            <a:ext cx="3508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0" name="Text Box 63"/>
          <p:cNvSpPr txBox="1">
            <a:spLocks noChangeArrowheads="1"/>
          </p:cNvSpPr>
          <p:nvPr/>
        </p:nvSpPr>
        <p:spPr bwMode="auto">
          <a:xfrm>
            <a:off x="679450" y="6397625"/>
            <a:ext cx="730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Meta 2014</a:t>
            </a:r>
            <a:endParaRPr lang="es-ES" sz="1100" b="0">
              <a:latin typeface="Arial Narrow" pitchFamily="34" charset="0"/>
            </a:endParaRPr>
          </a:p>
        </p:txBody>
      </p:sp>
      <p:grpSp>
        <p:nvGrpSpPr>
          <p:cNvPr id="6" name="37 Grupo"/>
          <p:cNvGrpSpPr>
            <a:grpSpLocks/>
          </p:cNvGrpSpPr>
          <p:nvPr/>
        </p:nvGrpSpPr>
        <p:grpSpPr bwMode="auto">
          <a:xfrm>
            <a:off x="1736725" y="6423025"/>
            <a:ext cx="1357313" cy="261938"/>
            <a:chOff x="1016000" y="6419614"/>
            <a:chExt cx="1355706" cy="261282"/>
          </a:xfrm>
        </p:grpSpPr>
        <p:sp>
          <p:nvSpPr>
            <p:cNvPr id="43" name="31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20511" name="Text Box 63"/>
            <p:cNvSpPr txBox="1">
              <a:spLocks noChangeArrowheads="1"/>
            </p:cNvSpPr>
            <p:nvPr/>
          </p:nvSpPr>
          <p:spPr bwMode="auto">
            <a:xfrm>
              <a:off x="1297214" y="6419614"/>
              <a:ext cx="1074492" cy="26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2010 </a:t>
              </a:r>
              <a:endParaRPr lang="es-ES" sz="1100" b="0">
                <a:latin typeface="Arial Narrow" pitchFamily="34" charset="0"/>
              </a:endParaRPr>
            </a:p>
          </p:txBody>
        </p:sp>
      </p:grpSp>
      <p:pic>
        <p:nvPicPr>
          <p:cNvPr id="20502" name="31 Rectángulo redondeado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8188" y="6400800"/>
            <a:ext cx="3302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3" name="Text Box 63"/>
          <p:cNvSpPr txBox="1">
            <a:spLocks noChangeArrowheads="1"/>
          </p:cNvSpPr>
          <p:nvPr/>
        </p:nvSpPr>
        <p:spPr bwMode="auto">
          <a:xfrm>
            <a:off x="3617913" y="6434138"/>
            <a:ext cx="16589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Resultado cuatrienio anterior</a:t>
            </a:r>
            <a:endParaRPr lang="es-ES" sz="1100" b="0">
              <a:latin typeface="Arial Narrow" pitchFamily="34" charset="0"/>
            </a:endParaRPr>
          </a:p>
        </p:txBody>
      </p:sp>
      <p:sp>
        <p:nvSpPr>
          <p:cNvPr id="28675" name="1 Rectángulo redondeado"/>
          <p:cNvSpPr>
            <a:spLocks noChangeArrowheads="1"/>
          </p:cNvSpPr>
          <p:nvPr/>
        </p:nvSpPr>
        <p:spPr bwMode="auto">
          <a:xfrm>
            <a:off x="1024092" y="1427881"/>
            <a:ext cx="7019925" cy="609803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>
                <a:solidFill>
                  <a:schemeClr val="bg1"/>
                </a:solidFill>
                <a:ea typeface="ＭＳ Ｐゴシック" charset="-128"/>
              </a:rPr>
              <a:t>4. Impulsar la integración energética regional</a:t>
            </a:r>
            <a:endParaRPr lang="es-CO" sz="14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20507" name="Text Box 38"/>
          <p:cNvSpPr txBox="1">
            <a:spLocks noChangeArrowheads="1"/>
          </p:cNvSpPr>
          <p:nvPr/>
        </p:nvSpPr>
        <p:spPr bwMode="auto">
          <a:xfrm>
            <a:off x="6264275" y="6207125"/>
            <a:ext cx="2462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000"/>
              <a:t>Mg/mes: Millones de galones por mes</a:t>
            </a:r>
          </a:p>
        </p:txBody>
      </p:sp>
      <p:sp>
        <p:nvSpPr>
          <p:cNvPr id="28" name="Rectangle 45"/>
          <p:cNvSpPr>
            <a:spLocks noChangeArrowheads="1"/>
          </p:cNvSpPr>
          <p:nvPr/>
        </p:nvSpPr>
        <p:spPr bwMode="auto">
          <a:xfrm>
            <a:off x="328613" y="2121606"/>
            <a:ext cx="83105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1463" indent="-271463">
              <a:tabLst>
                <a:tab pos="271463" algn="l"/>
              </a:tabLst>
            </a:pPr>
            <a:r>
              <a:rPr lang="es-ES" dirty="0" smtClean="0"/>
              <a:t>1. 	Promover, el desarrollo de interconexiones de alta tensión con otros países de la región </a:t>
            </a:r>
            <a:endParaRPr lang="es-E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26" name="28 Rectángulo redondeado">
            <a:hlinkClick r:id="rId3" action="ppaction://hlinkpres?slideindex=4&amp;slidetitle=Diapositiva 4"/>
          </p:cNvPr>
          <p:cNvSpPr>
            <a:spLocks noChangeArrowheads="1"/>
          </p:cNvSpPr>
          <p:nvPr/>
        </p:nvSpPr>
        <p:spPr bwMode="auto">
          <a:xfrm>
            <a:off x="441325" y="3640849"/>
            <a:ext cx="5399088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2. </a:t>
            </a:r>
            <a:r>
              <a:rPr lang="es-ES" b="0" dirty="0">
                <a:latin typeface="Arial Narrow" pitchFamily="34" charset="0"/>
              </a:rPr>
              <a:t>Disminuir el contrabando de combustibles</a:t>
            </a:r>
            <a:endParaRPr lang="es-CO" b="0" dirty="0">
              <a:latin typeface="Arial Narrow" pitchFamily="34" charset="0"/>
            </a:endParaRPr>
          </a:p>
        </p:txBody>
      </p:sp>
      <p:grpSp>
        <p:nvGrpSpPr>
          <p:cNvPr id="5" name="Group 30"/>
          <p:cNvGrpSpPr>
            <a:grpSpLocks/>
          </p:cNvGrpSpPr>
          <p:nvPr/>
        </p:nvGrpSpPr>
        <p:grpSpPr bwMode="auto">
          <a:xfrm>
            <a:off x="7569200" y="3569411"/>
            <a:ext cx="1258888" cy="900113"/>
            <a:chOff x="4760" y="2287"/>
            <a:chExt cx="680" cy="567"/>
          </a:xfrm>
        </p:grpSpPr>
        <p:pic>
          <p:nvPicPr>
            <p:cNvPr id="20512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13" name="Text Box 32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8.800  </a:t>
              </a:r>
              <a:r>
                <a:rPr lang="es-CO" sz="1500" dirty="0">
                  <a:latin typeface="Arial Narrow" pitchFamily="34" charset="0"/>
                </a:rPr>
                <a:t>Bpd</a:t>
              </a:r>
            </a:p>
          </p:txBody>
        </p:sp>
      </p:grpSp>
      <p:sp>
        <p:nvSpPr>
          <p:cNvPr id="2" name="34 Rectángulo redondeado"/>
          <p:cNvSpPr>
            <a:spLocks noChangeArrowheads="1"/>
          </p:cNvSpPr>
          <p:nvPr/>
        </p:nvSpPr>
        <p:spPr bwMode="auto">
          <a:xfrm>
            <a:off x="6145574" y="3595289"/>
            <a:ext cx="1201123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14.800  </a:t>
            </a: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Bpd</a:t>
            </a:r>
          </a:p>
        </p:txBody>
      </p:sp>
      <p:sp>
        <p:nvSpPr>
          <p:cNvPr id="20498" name="34 CuadroTexto"/>
          <p:cNvSpPr txBox="1">
            <a:spLocks noChangeArrowheads="1"/>
          </p:cNvSpPr>
          <p:nvPr/>
        </p:nvSpPr>
        <p:spPr bwMode="auto">
          <a:xfrm>
            <a:off x="7296150" y="6408738"/>
            <a:ext cx="14493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000"/>
              <a:t>Bpd: Barriles por día</a:t>
            </a:r>
          </a:p>
        </p:txBody>
      </p:sp>
      <p:pic>
        <p:nvPicPr>
          <p:cNvPr id="20499" name="31 Rectángulo redondeado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75" y="6394450"/>
            <a:ext cx="350838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0" name="Text Box 63"/>
          <p:cNvSpPr txBox="1">
            <a:spLocks noChangeArrowheads="1"/>
          </p:cNvSpPr>
          <p:nvPr/>
        </p:nvSpPr>
        <p:spPr bwMode="auto">
          <a:xfrm>
            <a:off x="679450" y="6397625"/>
            <a:ext cx="73025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Meta 2014</a:t>
            </a:r>
            <a:endParaRPr lang="es-ES" sz="1100" b="0">
              <a:latin typeface="Arial Narrow" pitchFamily="34" charset="0"/>
            </a:endParaRPr>
          </a:p>
        </p:txBody>
      </p:sp>
      <p:grpSp>
        <p:nvGrpSpPr>
          <p:cNvPr id="20501" name="37 Grupo"/>
          <p:cNvGrpSpPr>
            <a:grpSpLocks/>
          </p:cNvGrpSpPr>
          <p:nvPr/>
        </p:nvGrpSpPr>
        <p:grpSpPr bwMode="auto">
          <a:xfrm>
            <a:off x="1736725" y="6423025"/>
            <a:ext cx="1357313" cy="261938"/>
            <a:chOff x="1016000" y="6419614"/>
            <a:chExt cx="1355706" cy="261282"/>
          </a:xfrm>
        </p:grpSpPr>
        <p:sp>
          <p:nvSpPr>
            <p:cNvPr id="43" name="31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20511" name="Text Box 63"/>
            <p:cNvSpPr txBox="1">
              <a:spLocks noChangeArrowheads="1"/>
            </p:cNvSpPr>
            <p:nvPr/>
          </p:nvSpPr>
          <p:spPr bwMode="auto">
            <a:xfrm>
              <a:off x="1297214" y="6419614"/>
              <a:ext cx="1074492" cy="26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2010 </a:t>
              </a:r>
              <a:endParaRPr lang="es-ES" sz="1100" b="0">
                <a:latin typeface="Arial Narrow" pitchFamily="34" charset="0"/>
              </a:endParaRPr>
            </a:p>
          </p:txBody>
        </p:sp>
      </p:grpSp>
      <p:pic>
        <p:nvPicPr>
          <p:cNvPr id="20502" name="31 Rectángulo redondeado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8188" y="6400800"/>
            <a:ext cx="3302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3" name="Text Box 63"/>
          <p:cNvSpPr txBox="1">
            <a:spLocks noChangeArrowheads="1"/>
          </p:cNvSpPr>
          <p:nvPr/>
        </p:nvSpPr>
        <p:spPr bwMode="auto">
          <a:xfrm>
            <a:off x="3617913" y="6434138"/>
            <a:ext cx="1658937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Resultado cuatrienio anterior</a:t>
            </a:r>
            <a:endParaRPr lang="es-ES" sz="1100" b="0">
              <a:latin typeface="Arial Narrow" pitchFamily="34" charset="0"/>
            </a:endParaRPr>
          </a:p>
        </p:txBody>
      </p:sp>
      <p:sp>
        <p:nvSpPr>
          <p:cNvPr id="28675" name="1 Rectángulo redondeado"/>
          <p:cNvSpPr>
            <a:spLocks noChangeArrowheads="1"/>
          </p:cNvSpPr>
          <p:nvPr/>
        </p:nvSpPr>
        <p:spPr bwMode="auto">
          <a:xfrm>
            <a:off x="1024092" y="1427881"/>
            <a:ext cx="7019925" cy="609803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>
                <a:solidFill>
                  <a:schemeClr val="bg1"/>
                </a:solidFill>
                <a:ea typeface="ＭＳ Ｐゴシック" charset="-128"/>
              </a:rPr>
              <a:t>4. Impulsar la integración energética regional</a:t>
            </a:r>
            <a:endParaRPr lang="es-CO" sz="1400">
              <a:solidFill>
                <a:schemeClr val="bg1"/>
              </a:solidFill>
              <a:ea typeface="ＭＳ Ｐゴシック" charset="-128"/>
            </a:endParaRPr>
          </a:p>
        </p:txBody>
      </p:sp>
      <p:sp>
        <p:nvSpPr>
          <p:cNvPr id="20507" name="Text Box 38"/>
          <p:cNvSpPr txBox="1">
            <a:spLocks noChangeArrowheads="1"/>
          </p:cNvSpPr>
          <p:nvPr/>
        </p:nvSpPr>
        <p:spPr bwMode="auto">
          <a:xfrm>
            <a:off x="6264275" y="6207125"/>
            <a:ext cx="2462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1000"/>
              <a:t>Mg/mes: Millones de galones por mes</a:t>
            </a:r>
          </a:p>
        </p:txBody>
      </p:sp>
      <p:sp>
        <p:nvSpPr>
          <p:cNvPr id="28" name="Rectangle 45"/>
          <p:cNvSpPr>
            <a:spLocks noChangeArrowheads="1"/>
          </p:cNvSpPr>
          <p:nvPr/>
        </p:nvSpPr>
        <p:spPr bwMode="auto">
          <a:xfrm>
            <a:off x="328613" y="2076450"/>
            <a:ext cx="83105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1463" indent="-271463">
              <a:tabLst>
                <a:tab pos="271463" algn="l"/>
              </a:tabLst>
            </a:pPr>
            <a:r>
              <a:rPr lang="es-ES" dirty="0"/>
              <a:t>2</a:t>
            </a:r>
            <a:r>
              <a:rPr lang="es-ES" dirty="0" smtClean="0"/>
              <a:t>. 	Fortalecer las importaciones lícitas de combustibles venezolanos en zonas de frontera</a:t>
            </a:r>
            <a:endParaRPr lang="es-ES" dirty="0"/>
          </a:p>
        </p:txBody>
      </p:sp>
      <p:sp>
        <p:nvSpPr>
          <p:cNvPr id="29" name="26 Rectángulo redondeado">
            <a:hlinkClick r:id="rId3" action="ppaction://hlinkpres?slideindex=3&amp;slidetitle=Diapositiva 3"/>
          </p:cNvPr>
          <p:cNvSpPr>
            <a:spLocks noChangeArrowheads="1"/>
          </p:cNvSpPr>
          <p:nvPr/>
        </p:nvSpPr>
        <p:spPr bwMode="auto">
          <a:xfrm>
            <a:off x="439738" y="2818694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1. </a:t>
            </a:r>
            <a:r>
              <a:rPr lang="es-ES" b="0" dirty="0">
                <a:latin typeface="Arial Narrow" pitchFamily="34" charset="0"/>
              </a:rPr>
              <a:t>	Aumentar las importaciones lícitas de combustibles venezolanos en zonas de frontera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30" name="29 Rectángulo redondeado"/>
          <p:cNvSpPr>
            <a:spLocks noChangeArrowheads="1"/>
          </p:cNvSpPr>
          <p:nvPr/>
        </p:nvSpPr>
        <p:spPr bwMode="auto">
          <a:xfrm>
            <a:off x="6145574" y="2763609"/>
            <a:ext cx="1201123" cy="806273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1,2 </a:t>
            </a: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Mg / Mes</a:t>
            </a:r>
          </a:p>
        </p:txBody>
      </p:sp>
      <p:grpSp>
        <p:nvGrpSpPr>
          <p:cNvPr id="31" name="Group 27"/>
          <p:cNvGrpSpPr>
            <a:grpSpLocks/>
          </p:cNvGrpSpPr>
          <p:nvPr/>
        </p:nvGrpSpPr>
        <p:grpSpPr bwMode="auto">
          <a:xfrm>
            <a:off x="7569200" y="2740907"/>
            <a:ext cx="1258888" cy="900112"/>
            <a:chOff x="4760" y="2287"/>
            <a:chExt cx="680" cy="567"/>
          </a:xfrm>
        </p:grpSpPr>
        <p:pic>
          <p:nvPicPr>
            <p:cNvPr id="32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 Box 29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>
                  <a:latin typeface="Arial Narrow" pitchFamily="34" charset="0"/>
                </a:rPr>
                <a:t>5 Mg / Mes</a:t>
              </a: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 redondeado"/>
          <p:cNvSpPr/>
          <p:nvPr/>
        </p:nvSpPr>
        <p:spPr>
          <a:xfrm>
            <a:off x="2506532" y="2539999"/>
            <a:ext cx="6131859" cy="2415823"/>
          </a:xfrm>
          <a:prstGeom prst="roundRect">
            <a:avLst/>
          </a:prstGeom>
          <a:solidFill>
            <a:srgbClr val="FF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21509" name="2 Rectángulo"/>
          <p:cNvSpPr>
            <a:spLocks noChangeArrowheads="1"/>
          </p:cNvSpPr>
          <p:nvPr/>
        </p:nvSpPr>
        <p:spPr bwMode="auto">
          <a:xfrm>
            <a:off x="539750" y="1012825"/>
            <a:ext cx="49418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Contribución a ejes prioritarios</a:t>
            </a:r>
          </a:p>
        </p:txBody>
      </p:sp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2595563" y="2484438"/>
            <a:ext cx="5922962" cy="247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 smtClean="0">
                <a:latin typeface="Arial Narrow" pitchFamily="34" charset="0"/>
              </a:rPr>
              <a:t>136.000 </a:t>
            </a:r>
            <a:r>
              <a:rPr lang="es-ES" b="0" dirty="0">
                <a:latin typeface="Arial Narrow" pitchFamily="34" charset="0"/>
              </a:rPr>
              <a:t>nuevos usuarios rurales con servicio de energía eléctrica 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24 horas de servicio de energía eléctrica en todas las cabeceras de las “Zonas No Interconectadas”.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 smtClean="0">
                <a:latin typeface="Arial Narrow" pitchFamily="34" charset="0"/>
              </a:rPr>
              <a:t>300.000 </a:t>
            </a:r>
            <a:r>
              <a:rPr lang="es-ES" b="0" dirty="0">
                <a:latin typeface="Arial Narrow" pitchFamily="34" charset="0"/>
              </a:rPr>
              <a:t>nuevos usuarios conectados al servicio de gas natural 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30 pequeñas asociaciones mineras formalizadas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Programa de crédito para la modernización y seguridad minera</a:t>
            </a:r>
          </a:p>
        </p:txBody>
      </p:sp>
      <p:sp>
        <p:nvSpPr>
          <p:cNvPr id="12" name="5 Pentágono"/>
          <p:cNvSpPr>
            <a:spLocks noChangeArrowheads="1"/>
          </p:cNvSpPr>
          <p:nvPr/>
        </p:nvSpPr>
        <p:spPr bwMode="auto">
          <a:xfrm>
            <a:off x="540000" y="3250506"/>
            <a:ext cx="1917700" cy="815975"/>
          </a:xfrm>
          <a:prstGeom prst="homePlate">
            <a:avLst>
              <a:gd name="adj" fmla="val 50018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800" dirty="0">
                <a:solidFill>
                  <a:schemeClr val="bg1"/>
                </a:solidFill>
                <a:latin typeface="Arial Narrow" pitchFamily="34" charset="0"/>
              </a:rPr>
              <a:t>Pobreza</a:t>
            </a:r>
          </a:p>
        </p:txBody>
      </p:sp>
      <p:sp>
        <p:nvSpPr>
          <p:cNvPr id="21514" name="7 CuadroTexto"/>
          <p:cNvSpPr txBox="1">
            <a:spLocks noChangeArrowheads="1"/>
          </p:cNvSpPr>
          <p:nvPr/>
        </p:nvSpPr>
        <p:spPr bwMode="auto">
          <a:xfrm>
            <a:off x="5224463" y="6142038"/>
            <a:ext cx="3524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000"/>
              <a:t>Kbpd: miles de barriles por día</a:t>
            </a:r>
          </a:p>
        </p:txBody>
      </p:sp>
      <p:sp>
        <p:nvSpPr>
          <p:cNvPr id="21515" name="9 CuadroTexto"/>
          <p:cNvSpPr txBox="1">
            <a:spLocks noChangeArrowheads="1"/>
          </p:cNvSpPr>
          <p:nvPr/>
        </p:nvSpPr>
        <p:spPr bwMode="auto">
          <a:xfrm>
            <a:off x="5224463" y="6335713"/>
            <a:ext cx="3522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000"/>
              <a:t>Mpcd: Millones de pies cúbicos diarios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06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06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06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06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06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Rectángulo"/>
          <p:cNvSpPr>
            <a:spLocks noChangeArrowheads="1"/>
          </p:cNvSpPr>
          <p:nvPr/>
        </p:nvSpPr>
        <p:spPr bwMode="auto">
          <a:xfrm>
            <a:off x="539750" y="1012825"/>
            <a:ext cx="49418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Contribución a ejes prioritarios</a:t>
            </a:r>
          </a:p>
        </p:txBody>
      </p:sp>
      <p:sp>
        <p:nvSpPr>
          <p:cNvPr id="13" name="5 Pentágono"/>
          <p:cNvSpPr>
            <a:spLocks noChangeArrowheads="1"/>
          </p:cNvSpPr>
          <p:nvPr/>
        </p:nvSpPr>
        <p:spPr bwMode="auto">
          <a:xfrm>
            <a:off x="360612" y="3395389"/>
            <a:ext cx="1917701" cy="815975"/>
          </a:xfrm>
          <a:prstGeom prst="homePlate">
            <a:avLst>
              <a:gd name="adj" fmla="val 50018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800" dirty="0">
                <a:solidFill>
                  <a:schemeClr val="bg1"/>
                </a:solidFill>
                <a:latin typeface="Arial Narrow" pitchFamily="34" charset="0"/>
              </a:rPr>
              <a:t>Empleo</a:t>
            </a:r>
          </a:p>
        </p:txBody>
      </p:sp>
      <p:pic>
        <p:nvPicPr>
          <p:cNvPr id="52235" name="4 Rectángulo redondeado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9813" y="1636889"/>
            <a:ext cx="6370637" cy="4391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2630488" y="1903413"/>
            <a:ext cx="5943600" cy="371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28600" indent="-228600">
              <a:lnSpc>
                <a:spcPct val="150000"/>
              </a:lnSpc>
            </a:pPr>
            <a:r>
              <a:rPr lang="es-ES" dirty="0">
                <a:latin typeface="Arial Narrow" pitchFamily="34" charset="0"/>
              </a:rPr>
              <a:t>Generación de 101,000 empleos directos a través de: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570 Nuevos pozos exploratorios perforados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Desarrollo de la interconexión eléctrica regional con Centro o Sur América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Construcción de una solución de importación de gas natural  </a:t>
            </a:r>
            <a:r>
              <a:rPr lang="es-ES" b="0" dirty="0" smtClean="0">
                <a:latin typeface="Arial Narrow" pitchFamily="34" charset="0"/>
              </a:rPr>
              <a:t>2014</a:t>
            </a:r>
            <a:endParaRPr lang="es-ES" b="0" dirty="0">
              <a:latin typeface="Arial Narrow" pitchFamily="34" charset="0"/>
            </a:endParaRP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Aumento de la capacidad de transporte por oleoductos en el país a </a:t>
            </a:r>
            <a:r>
              <a:rPr lang="es-ES" b="0" dirty="0" smtClean="0">
                <a:latin typeface="Arial Narrow" pitchFamily="34" charset="0"/>
              </a:rPr>
              <a:t>1.450 </a:t>
            </a:r>
            <a:r>
              <a:rPr lang="es-ES" b="0" dirty="0" err="1">
                <a:latin typeface="Arial Narrow" pitchFamily="34" charset="0"/>
              </a:rPr>
              <a:t>Kbpd</a:t>
            </a:r>
            <a:endParaRPr lang="es-ES" b="0" dirty="0">
              <a:latin typeface="Arial Narrow" pitchFamily="34" charset="0"/>
            </a:endParaRP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Aumento de la capacidad de transporte de gas natural a </a:t>
            </a:r>
            <a:r>
              <a:rPr lang="es-ES" b="0" dirty="0" smtClean="0">
                <a:latin typeface="Arial Narrow" pitchFamily="34" charset="0"/>
              </a:rPr>
              <a:t>1.375 </a:t>
            </a:r>
            <a:r>
              <a:rPr lang="es-ES" b="0" dirty="0" err="1">
                <a:latin typeface="Arial Narrow" pitchFamily="34" charset="0"/>
              </a:rPr>
              <a:t>Mpcd</a:t>
            </a:r>
            <a:endParaRPr lang="es-ES" b="0" dirty="0">
              <a:latin typeface="Arial Narrow" pitchFamily="34" charset="0"/>
            </a:endParaRP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Aumento de la capacidad instalada de generación eléctrica en el Sistema Interconectado Nacional  a </a:t>
            </a:r>
            <a:r>
              <a:rPr lang="es-ES" b="0" dirty="0" smtClean="0">
                <a:latin typeface="Arial Narrow" pitchFamily="34" charset="0"/>
              </a:rPr>
              <a:t>2.600 </a:t>
            </a:r>
            <a:r>
              <a:rPr lang="es-ES" b="0" dirty="0" err="1">
                <a:latin typeface="Arial Narrow" pitchFamily="34" charset="0"/>
              </a:rPr>
              <a:t>MW</a:t>
            </a:r>
            <a:endParaRPr lang="es-ES" b="0" dirty="0">
              <a:latin typeface="Arial Narrow" pitchFamily="34" charset="0"/>
            </a:endParaRP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>
                <a:latin typeface="Arial Narrow" pitchFamily="34" charset="0"/>
              </a:rPr>
              <a:t>5 proyectos de transmisión para la expansión de energía </a:t>
            </a:r>
            <a:r>
              <a:rPr lang="es-ES" b="0" dirty="0" smtClean="0">
                <a:latin typeface="Arial Narrow" pitchFamily="34" charset="0"/>
              </a:rPr>
              <a:t>eléctrica</a:t>
            </a:r>
          </a:p>
          <a:p>
            <a:pPr marL="228600" indent="-228600">
              <a:lnSpc>
                <a:spcPct val="150000"/>
              </a:lnSpc>
              <a:buFontTx/>
              <a:buChar char="•"/>
            </a:pPr>
            <a:r>
              <a:rPr lang="es-ES" b="0" dirty="0" smtClean="0">
                <a:latin typeface="Arial Narrow" pitchFamily="34" charset="0"/>
              </a:rPr>
              <a:t>Aumentar la capacidad de refinación de combustibles en el país</a:t>
            </a:r>
            <a:endParaRPr lang="es-ES" b="0" dirty="0">
              <a:latin typeface="Arial Narrow" pitchFamily="34" charset="0"/>
            </a:endParaRPr>
          </a:p>
        </p:txBody>
      </p:sp>
      <p:sp>
        <p:nvSpPr>
          <p:cNvPr id="22536" name="7 CuadroTexto"/>
          <p:cNvSpPr txBox="1">
            <a:spLocks noChangeArrowheads="1"/>
          </p:cNvSpPr>
          <p:nvPr/>
        </p:nvSpPr>
        <p:spPr bwMode="auto">
          <a:xfrm>
            <a:off x="5224463" y="6288795"/>
            <a:ext cx="35242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000"/>
              <a:t>Kbpd: miles de barriles por día</a:t>
            </a:r>
          </a:p>
        </p:txBody>
      </p:sp>
      <p:sp>
        <p:nvSpPr>
          <p:cNvPr id="22537" name="9 CuadroTexto"/>
          <p:cNvSpPr txBox="1">
            <a:spLocks noChangeArrowheads="1"/>
          </p:cNvSpPr>
          <p:nvPr/>
        </p:nvSpPr>
        <p:spPr bwMode="auto">
          <a:xfrm>
            <a:off x="5224463" y="6482470"/>
            <a:ext cx="35226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ES" sz="1000"/>
              <a:t>Mpcd: Millones de pies cúbicos diarios</a:t>
            </a:r>
          </a:p>
        </p:txBody>
      </p:sp>
      <p:sp>
        <p:nvSpPr>
          <p:cNvPr id="22538" name="Text Box 11"/>
          <p:cNvSpPr txBox="1">
            <a:spLocks noChangeArrowheads="1"/>
          </p:cNvSpPr>
          <p:nvPr/>
        </p:nvSpPr>
        <p:spPr bwMode="auto">
          <a:xfrm>
            <a:off x="7367588" y="6074482"/>
            <a:ext cx="12414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1000"/>
              <a:t>MW: Mega watios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22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2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22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2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22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22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22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22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522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2 Rectángulo"/>
          <p:cNvSpPr>
            <a:spLocks noChangeArrowheads="1"/>
          </p:cNvSpPr>
          <p:nvPr/>
        </p:nvSpPr>
        <p:spPr bwMode="auto">
          <a:xfrm>
            <a:off x="539750" y="1038225"/>
            <a:ext cx="49418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Contribución a ejes prioritarios</a:t>
            </a:r>
          </a:p>
        </p:txBody>
      </p:sp>
      <p:sp>
        <p:nvSpPr>
          <p:cNvPr id="10" name="4 Pentágono"/>
          <p:cNvSpPr>
            <a:spLocks noChangeArrowheads="1"/>
          </p:cNvSpPr>
          <p:nvPr/>
        </p:nvSpPr>
        <p:spPr bwMode="auto">
          <a:xfrm>
            <a:off x="547938" y="3635042"/>
            <a:ext cx="1917700" cy="815978"/>
          </a:xfrm>
          <a:prstGeom prst="homePlate">
            <a:avLst>
              <a:gd name="adj" fmla="val 50018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800" dirty="0">
                <a:solidFill>
                  <a:schemeClr val="bg1"/>
                </a:solidFill>
                <a:latin typeface="Arial Narrow" pitchFamily="34" charset="0"/>
              </a:rPr>
              <a:t>Buen gobierno</a:t>
            </a:r>
          </a:p>
        </p:txBody>
      </p:sp>
      <p:sp>
        <p:nvSpPr>
          <p:cNvPr id="11" name="7 Pentágono"/>
          <p:cNvSpPr>
            <a:spLocks noChangeArrowheads="1"/>
          </p:cNvSpPr>
          <p:nvPr/>
        </p:nvSpPr>
        <p:spPr bwMode="auto">
          <a:xfrm>
            <a:off x="540000" y="5628949"/>
            <a:ext cx="1917700" cy="495302"/>
          </a:xfrm>
          <a:prstGeom prst="homePlate">
            <a:avLst>
              <a:gd name="adj" fmla="val 82401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800" dirty="0">
                <a:solidFill>
                  <a:schemeClr val="bg1"/>
                </a:solidFill>
                <a:latin typeface="Arial Narrow" pitchFamily="34" charset="0"/>
              </a:rPr>
              <a:t>Ola Invernal</a:t>
            </a:r>
          </a:p>
        </p:txBody>
      </p:sp>
      <p:pic>
        <p:nvPicPr>
          <p:cNvPr id="23561" name="4 Rectángulo redondeado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1100" y="3228622"/>
            <a:ext cx="6235700" cy="180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624138" y="3046413"/>
            <a:ext cx="589597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s-ES" b="0" dirty="0">
                <a:latin typeface="Arial Narrow" pitchFamily="34" charset="0"/>
              </a:rPr>
              <a:t>Crear la Comisión de Regulación del Sector de Combustibles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s-ES" b="0" dirty="0" smtClean="0">
                <a:latin typeface="Arial Narrow" pitchFamily="34" charset="0"/>
              </a:rPr>
              <a:t>Estructurar </a:t>
            </a:r>
            <a:r>
              <a:rPr lang="es-ES" b="0" dirty="0">
                <a:latin typeface="Arial Narrow" pitchFamily="34" charset="0"/>
              </a:rPr>
              <a:t>el Mercado Organizado Regulado (MOR)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s-ES" b="0" dirty="0">
                <a:latin typeface="Arial Narrow" pitchFamily="34" charset="0"/>
              </a:rPr>
              <a:t>Crear la Agencia Nacional de Minerales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s-ES" b="0" dirty="0">
                <a:latin typeface="Arial Narrow" pitchFamily="34" charset="0"/>
              </a:rPr>
              <a:t>Aumentar la seguridad minera</a:t>
            </a:r>
          </a:p>
        </p:txBody>
      </p:sp>
      <p:sp>
        <p:nvSpPr>
          <p:cNvPr id="13" name="4 Rectángulo redondeado"/>
          <p:cNvSpPr>
            <a:spLocks noChangeArrowheads="1"/>
          </p:cNvSpPr>
          <p:nvPr/>
        </p:nvSpPr>
        <p:spPr bwMode="auto">
          <a:xfrm>
            <a:off x="2538663" y="5635298"/>
            <a:ext cx="6119813" cy="63641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>
              <a:buFont typeface="Arial" charset="0"/>
              <a:buChar char="•"/>
              <a:defRPr/>
            </a:pPr>
            <a:r>
              <a:rPr lang="es-CO" b="0" dirty="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Subsidios por </a:t>
            </a:r>
            <a:r>
              <a:rPr lang="es-CO" b="0" dirty="0" smtClean="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62.000 </a:t>
            </a:r>
            <a:r>
              <a:rPr lang="es-CO" b="0" dirty="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millones de pesos para energía eléctrica y gas, al consumo y la conexión</a:t>
            </a:r>
          </a:p>
        </p:txBody>
      </p:sp>
      <p:sp>
        <p:nvSpPr>
          <p:cNvPr id="14" name="6 Pentágono"/>
          <p:cNvSpPr>
            <a:spLocks noChangeArrowheads="1"/>
          </p:cNvSpPr>
          <p:nvPr/>
        </p:nvSpPr>
        <p:spPr bwMode="auto">
          <a:xfrm>
            <a:off x="579688" y="1922124"/>
            <a:ext cx="1917700" cy="576264"/>
          </a:xfrm>
          <a:prstGeom prst="homePlate">
            <a:avLst>
              <a:gd name="adj" fmla="val 70824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800" dirty="0">
                <a:solidFill>
                  <a:schemeClr val="bg1"/>
                </a:solidFill>
                <a:latin typeface="Arial Narrow" pitchFamily="34" charset="0"/>
              </a:rPr>
              <a:t>Seguridad</a:t>
            </a:r>
          </a:p>
        </p:txBody>
      </p:sp>
      <p:sp>
        <p:nvSpPr>
          <p:cNvPr id="15" name="4 Rectángulo redondeado"/>
          <p:cNvSpPr>
            <a:spLocks noChangeArrowheads="1"/>
          </p:cNvSpPr>
          <p:nvPr/>
        </p:nvSpPr>
        <p:spPr bwMode="auto">
          <a:xfrm>
            <a:off x="2521200" y="1947524"/>
            <a:ext cx="6119813" cy="603765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228600" indent="-228600">
              <a:buFont typeface="Arial" charset="0"/>
              <a:buChar char="•"/>
              <a:defRPr/>
            </a:pPr>
            <a:r>
              <a:rPr lang="es-ES" b="0" dirty="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Disminuir  el contrabando de </a:t>
            </a:r>
            <a:r>
              <a:rPr lang="es-ES" b="0" dirty="0" smtClean="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combustibles</a:t>
            </a:r>
          </a:p>
          <a:p>
            <a:pPr marL="228600" indent="-228600">
              <a:buFont typeface="Arial" charset="0"/>
              <a:buChar char="•"/>
              <a:defRPr/>
            </a:pPr>
            <a:r>
              <a:rPr lang="es-ES" b="0" dirty="0" smtClean="0">
                <a:solidFill>
                  <a:schemeClr val="tx1"/>
                </a:solidFill>
                <a:latin typeface="Arial Narrow" charset="0"/>
                <a:ea typeface="ＭＳ Ｐゴシック" charset="-128"/>
              </a:rPr>
              <a:t>Disminuir la extracción ilícita de minerales</a:t>
            </a:r>
            <a:endParaRPr lang="es-CO" b="0" dirty="0">
              <a:solidFill>
                <a:schemeClr val="tx1"/>
              </a:solidFill>
              <a:latin typeface="Arial Narrow" charset="0"/>
              <a:ea typeface="ＭＳ Ｐゴシック" charset="-128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2" grpId="0" build="p"/>
      <p:bldP spid="1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9"/>
          <p:cNvSpPr>
            <a:spLocks noChangeArrowheads="1"/>
          </p:cNvSpPr>
          <p:nvPr/>
        </p:nvSpPr>
        <p:spPr bwMode="auto">
          <a:xfrm>
            <a:off x="539750" y="1986670"/>
            <a:ext cx="7832725" cy="333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None/>
            </a:pPr>
            <a:r>
              <a:rPr lang="es-CO" sz="2200" b="0" dirty="0">
                <a:solidFill>
                  <a:srgbClr val="333399"/>
                </a:solidFill>
                <a:latin typeface="Arial Black" pitchFamily="34" charset="0"/>
              </a:rPr>
              <a:t>Este Plan garantizará:</a:t>
            </a:r>
          </a:p>
          <a:p>
            <a:pPr marL="342900" indent="-342900" algn="ctr">
              <a:lnSpc>
                <a:spcPct val="70000"/>
              </a:lnSpc>
              <a:spcBef>
                <a:spcPct val="20000"/>
              </a:spcBef>
              <a:buClr>
                <a:srgbClr val="C00000"/>
              </a:buClr>
              <a:buFont typeface="Wingdings" pitchFamily="2" charset="2"/>
              <a:buNone/>
            </a:pPr>
            <a:endParaRPr lang="es-CO" sz="1800" dirty="0">
              <a:solidFill>
                <a:srgbClr val="990000"/>
              </a:solidFill>
              <a:latin typeface="Arial Narrow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s-CO" sz="2100" b="0" dirty="0"/>
              <a:t>70 billones de pesos entre 2010-2014 para financiar el desarrollo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s-CO" sz="2100" b="0" dirty="0"/>
              <a:t>La disponibilidad de energía confiable y competitiva para la economía y las personas 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s-CO" sz="2100" b="0" dirty="0"/>
              <a:t>Un rol más estratégico en el entorno regional</a:t>
            </a:r>
          </a:p>
          <a:p>
            <a:pPr marL="342900" indent="-342900" algn="just">
              <a:spcBef>
                <a:spcPts val="600"/>
              </a:spcBef>
              <a:spcAft>
                <a:spcPts val="1200"/>
              </a:spcAft>
              <a:buFont typeface="Arial" pitchFamily="34" charset="0"/>
              <a:buNone/>
            </a:pPr>
            <a:endParaRPr lang="es-CO" sz="2100" b="0" dirty="0"/>
          </a:p>
        </p:txBody>
      </p:sp>
      <p:sp>
        <p:nvSpPr>
          <p:cNvPr id="24579" name="2 Rectángulo"/>
          <p:cNvSpPr>
            <a:spLocks noChangeArrowheads="1"/>
          </p:cNvSpPr>
          <p:nvPr/>
        </p:nvSpPr>
        <p:spPr bwMode="auto">
          <a:xfrm>
            <a:off x="539750" y="1038225"/>
            <a:ext cx="49418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O" sz="2200" b="0" dirty="0">
                <a:solidFill>
                  <a:srgbClr val="333399"/>
                </a:solidFill>
                <a:latin typeface="Arial Black" pitchFamily="34" charset="0"/>
              </a:rPr>
              <a:t>Conclusiones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6 CuadroTexto"/>
          <p:cNvSpPr txBox="1">
            <a:spLocks noChangeArrowheads="1"/>
          </p:cNvSpPr>
          <p:nvPr/>
        </p:nvSpPr>
        <p:spPr bwMode="auto">
          <a:xfrm>
            <a:off x="769938" y="2408238"/>
            <a:ext cx="754062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0">
                <a:solidFill>
                  <a:srgbClr val="003399"/>
                </a:solidFill>
                <a:latin typeface="Arial Black" pitchFamily="34" charset="0"/>
              </a:rPr>
              <a:t>Planeación Estratégica</a:t>
            </a:r>
          </a:p>
          <a:p>
            <a:pPr algn="ctr"/>
            <a:endParaRPr lang="es-ES_tradnl" sz="2800" b="0">
              <a:solidFill>
                <a:srgbClr val="003399"/>
              </a:solidFill>
              <a:latin typeface="Arial Black" pitchFamily="34" charset="0"/>
            </a:endParaRPr>
          </a:p>
          <a:p>
            <a:pPr algn="ctr"/>
            <a:r>
              <a:rPr lang="es-ES_tradnl" sz="2800" b="0">
                <a:solidFill>
                  <a:srgbClr val="003399"/>
                </a:solidFill>
                <a:latin typeface="Arial Black" pitchFamily="34" charset="0"/>
              </a:rPr>
              <a:t>2011 - 2014</a:t>
            </a:r>
          </a:p>
        </p:txBody>
      </p:sp>
      <p:cxnSp>
        <p:nvCxnSpPr>
          <p:cNvPr id="3" name="2 Conector recto"/>
          <p:cNvCxnSpPr>
            <a:cxnSpLocks noChangeShapeType="1"/>
          </p:cNvCxnSpPr>
          <p:nvPr/>
        </p:nvCxnSpPr>
        <p:spPr bwMode="auto">
          <a:xfrm>
            <a:off x="1990725" y="3119438"/>
            <a:ext cx="5065713" cy="7937"/>
          </a:xfrm>
          <a:prstGeom prst="line">
            <a:avLst/>
          </a:prstGeom>
          <a:noFill/>
          <a:ln w="25400">
            <a:solidFill>
              <a:srgbClr val="FFC000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9"/>
          <p:cNvSpPr>
            <a:spLocks noChangeArrowheads="1"/>
          </p:cNvSpPr>
          <p:nvPr/>
        </p:nvSpPr>
        <p:spPr bwMode="auto">
          <a:xfrm>
            <a:off x="539750" y="2227263"/>
            <a:ext cx="803433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58775" indent="-342900" algn="just">
              <a:lnSpc>
                <a:spcPts val="2500"/>
              </a:lnSpc>
              <a:spcBef>
                <a:spcPts val="600"/>
              </a:spcBef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ES" sz="1800" b="0"/>
              <a:t>Garantizar el abastecimiento de hidrocarburos y energía eléctrica</a:t>
            </a:r>
          </a:p>
          <a:p>
            <a:pPr marL="358775" indent="-342900" algn="just">
              <a:lnSpc>
                <a:spcPts val="2500"/>
              </a:lnSpc>
              <a:spcBef>
                <a:spcPts val="600"/>
              </a:spcBef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CO" sz="1800" b="0"/>
              <a:t>Crear una institucionalidad y mecanismos que garanticen una minería responsable y competitiva</a:t>
            </a:r>
          </a:p>
          <a:p>
            <a:pPr marL="358775" indent="-342900" algn="just">
              <a:lnSpc>
                <a:spcPts val="2500"/>
              </a:lnSpc>
              <a:spcBef>
                <a:spcPts val="600"/>
              </a:spcBef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CO" sz="1800" b="0"/>
              <a:t>Ampliar el acceso de la población más vulnerable al servicio de energía eléctrica y gas</a:t>
            </a:r>
          </a:p>
          <a:p>
            <a:pPr marL="358775" indent="-342900" algn="just">
              <a:lnSpc>
                <a:spcPts val="2500"/>
              </a:lnSpc>
              <a:spcBef>
                <a:spcPts val="600"/>
              </a:spcBef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CO" sz="1800" b="0"/>
              <a:t>Impulsar la integración energética regional</a:t>
            </a:r>
          </a:p>
        </p:txBody>
      </p:sp>
      <p:sp>
        <p:nvSpPr>
          <p:cNvPr id="8195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 estratégicos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 y estrategias</a:t>
            </a:r>
          </a:p>
        </p:txBody>
      </p:sp>
      <p:pic>
        <p:nvPicPr>
          <p:cNvPr id="9219" name="1 Rectángulo redondeado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00" y="1376363"/>
            <a:ext cx="2663825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355725" y="1481138"/>
            <a:ext cx="2470150" cy="99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190500" indent="-190500" algn="ctr"/>
            <a:r>
              <a:rPr lang="es-CO" sz="1400" dirty="0">
                <a:solidFill>
                  <a:schemeClr val="bg1"/>
                </a:solidFill>
                <a:latin typeface="Arial Narrow" pitchFamily="34" charset="0"/>
              </a:rPr>
              <a:t>1. </a:t>
            </a:r>
            <a:r>
              <a:rPr lang="es-ES" sz="1400" dirty="0">
                <a:solidFill>
                  <a:schemeClr val="bg1"/>
                </a:solidFill>
              </a:rPr>
              <a:t>Garantizar el abastecimiento de hidrocarburos y energía eléctrica</a:t>
            </a:r>
          </a:p>
        </p:txBody>
      </p:sp>
      <p:sp>
        <p:nvSpPr>
          <p:cNvPr id="12" name="4 Rectángulo redondeado"/>
          <p:cNvSpPr>
            <a:spLocks noChangeArrowheads="1"/>
          </p:cNvSpPr>
          <p:nvPr/>
        </p:nvSpPr>
        <p:spPr bwMode="auto">
          <a:xfrm>
            <a:off x="1304925" y="2674938"/>
            <a:ext cx="2698750" cy="39592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228600" indent="-215900"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CO" b="0" dirty="0">
                <a:latin typeface="Arial Narrow" pitchFamily="34" charset="0"/>
              </a:rPr>
              <a:t>Aumentar la exploración y producción de hidrocarburos</a:t>
            </a:r>
          </a:p>
          <a:p>
            <a:pPr marL="228600" indent="-215900"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CO" b="0" dirty="0">
                <a:latin typeface="Arial Narrow" pitchFamily="34" charset="0"/>
              </a:rPr>
              <a:t>Construir la Infraestructura necesaria para asegurar el abastecimiento confiable de hidrocarburos y energía eléctrica</a:t>
            </a:r>
          </a:p>
          <a:p>
            <a:pPr marL="228600" indent="-215900"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CO" b="0" dirty="0">
                <a:latin typeface="Arial Narrow" pitchFamily="34" charset="0"/>
              </a:rPr>
              <a:t>Fortalecer y desarrollar el Marco Regulatorio que garantice la formación de precios competitivos y la expansión de la infraestructura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960938" y="1406525"/>
            <a:ext cx="2773362" cy="1258888"/>
            <a:chOff x="3803" y="852"/>
            <a:chExt cx="1747" cy="793"/>
          </a:xfrm>
        </p:grpSpPr>
        <p:pic>
          <p:nvPicPr>
            <p:cNvPr id="9224" name="3 Rectángulo redondeado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03" y="852"/>
              <a:ext cx="1747" cy="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225" name="Text Box 10"/>
            <p:cNvSpPr txBox="1">
              <a:spLocks noChangeArrowheads="1"/>
            </p:cNvSpPr>
            <p:nvPr/>
          </p:nvSpPr>
          <p:spPr bwMode="auto">
            <a:xfrm>
              <a:off x="3831" y="918"/>
              <a:ext cx="1680" cy="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190500" indent="-190500" algn="ctr"/>
              <a:r>
                <a:rPr lang="es-CO" sz="1400" dirty="0">
                  <a:solidFill>
                    <a:schemeClr val="bg1"/>
                  </a:solidFill>
                  <a:latin typeface="Arial Narrow" pitchFamily="34" charset="0"/>
                </a:rPr>
                <a:t>2. </a:t>
              </a:r>
              <a:r>
                <a:rPr lang="es-CO" sz="1400" dirty="0">
                  <a:solidFill>
                    <a:schemeClr val="bg1"/>
                  </a:solidFill>
                </a:rPr>
                <a:t>Crear una institucionalidad y mecanismos que garanticen una minería responsable y competitiva</a:t>
              </a:r>
              <a:endParaRPr lang="es-CO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4 Rectángulo redondeado"/>
          <p:cNvSpPr>
            <a:spLocks noChangeArrowheads="1"/>
          </p:cNvSpPr>
          <p:nvPr/>
        </p:nvSpPr>
        <p:spPr bwMode="auto">
          <a:xfrm>
            <a:off x="5029200" y="2706688"/>
            <a:ext cx="2698750" cy="39592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185738" indent="-185738">
              <a:spcAft>
                <a:spcPts val="1200"/>
              </a:spcAft>
              <a:buFont typeface="Arial Black" pitchFamily="34" charset="0"/>
              <a:buAutoNum type="arabicPeriod"/>
              <a:tabLst>
                <a:tab pos="182563" algn="l"/>
                <a:tab pos="2057400" algn="l"/>
              </a:tabLst>
            </a:pPr>
            <a:r>
              <a:rPr lang="es-CO" b="0" dirty="0">
                <a:latin typeface="Arial Narrow" pitchFamily="34" charset="0"/>
              </a:rPr>
              <a:t>Realizar una reforma institucional que garantice la eficiencia, transparencia,   mayor inversión y mejor fiscalización minera</a:t>
            </a:r>
          </a:p>
          <a:p>
            <a:pPr marL="185738" indent="-185738">
              <a:spcAft>
                <a:spcPts val="1200"/>
              </a:spcAft>
              <a:buFont typeface="Arial Black" pitchFamily="34" charset="0"/>
              <a:buAutoNum type="arabicPeriod"/>
              <a:tabLst>
                <a:tab pos="182563" algn="l"/>
                <a:tab pos="2057400" algn="l"/>
              </a:tabLst>
            </a:pPr>
            <a:r>
              <a:rPr lang="es-CO" b="0" dirty="0">
                <a:latin typeface="Arial Narrow" pitchFamily="34" charset="0"/>
              </a:rPr>
              <a:t>Mejorar la seguridad minera</a:t>
            </a:r>
          </a:p>
          <a:p>
            <a:pPr marL="185738" indent="-185738">
              <a:spcAft>
                <a:spcPts val="1200"/>
              </a:spcAft>
              <a:buFont typeface="Arial Black" pitchFamily="34" charset="0"/>
              <a:buAutoNum type="arabicPeriod"/>
              <a:tabLst>
                <a:tab pos="182563" algn="l"/>
                <a:tab pos="2057400" algn="l"/>
              </a:tabLst>
            </a:pPr>
            <a:r>
              <a:rPr lang="es-CO" b="0" dirty="0" smtClean="0">
                <a:latin typeface="Arial Narrow" pitchFamily="34" charset="0"/>
              </a:rPr>
              <a:t>Incrementar la producción de la gran minería y la </a:t>
            </a:r>
            <a:r>
              <a:rPr lang="es-CO" b="0" dirty="0">
                <a:latin typeface="Arial Narrow" pitchFamily="34" charset="0"/>
              </a:rPr>
              <a:t>productividad </a:t>
            </a:r>
            <a:r>
              <a:rPr lang="es-CO" b="0" dirty="0" smtClean="0">
                <a:latin typeface="Arial Narrow" pitchFamily="34" charset="0"/>
              </a:rPr>
              <a:t>en </a:t>
            </a:r>
            <a:r>
              <a:rPr lang="es-CO" b="0" dirty="0">
                <a:latin typeface="Arial Narrow" pitchFamily="34" charset="0"/>
              </a:rPr>
              <a:t>la pequeña y mediana minería, la formalización y la </a:t>
            </a:r>
            <a:r>
              <a:rPr lang="es-CO" b="0" dirty="0" smtClean="0">
                <a:latin typeface="Arial Narrow" pitchFamily="34" charset="0"/>
              </a:rPr>
              <a:t>legalidad</a:t>
            </a:r>
            <a:endParaRPr lang="es-CO" b="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12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 y estrategias</a:t>
            </a:r>
          </a:p>
        </p:txBody>
      </p:sp>
      <p:sp>
        <p:nvSpPr>
          <p:cNvPr id="9" name="1 Rectángulo redondeado"/>
          <p:cNvSpPr>
            <a:spLocks noChangeArrowheads="1"/>
          </p:cNvSpPr>
          <p:nvPr/>
        </p:nvSpPr>
        <p:spPr bwMode="auto">
          <a:xfrm>
            <a:off x="1327823" y="1472866"/>
            <a:ext cx="2570490" cy="1120593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latin typeface="Arial Narrow" charset="0"/>
                <a:ea typeface="ＭＳ Ｐゴシック" charset="-128"/>
              </a:rPr>
              <a:t>3. </a:t>
            </a: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Ampliar el acceso de la población más vulnerable al servicio de energía eléctrica y gas</a:t>
            </a:r>
          </a:p>
        </p:txBody>
      </p:sp>
      <p:sp>
        <p:nvSpPr>
          <p:cNvPr id="10" name="2 Rectángulo redondeado"/>
          <p:cNvSpPr>
            <a:spLocks noChangeArrowheads="1"/>
          </p:cNvSpPr>
          <p:nvPr/>
        </p:nvSpPr>
        <p:spPr bwMode="auto">
          <a:xfrm>
            <a:off x="5058792" y="1487925"/>
            <a:ext cx="2573348" cy="112337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1400">
                <a:solidFill>
                  <a:schemeClr val="bg1"/>
                </a:solidFill>
                <a:latin typeface="Arial Narrow" charset="0"/>
                <a:ea typeface="ＭＳ Ｐゴシック" charset="-128"/>
              </a:rPr>
              <a:t>4. </a:t>
            </a: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Impulsar la integración energética regional</a:t>
            </a:r>
          </a:p>
        </p:txBody>
      </p:sp>
      <p:sp>
        <p:nvSpPr>
          <p:cNvPr id="11" name="4 Rectángulo redondeado"/>
          <p:cNvSpPr>
            <a:spLocks noChangeArrowheads="1"/>
          </p:cNvSpPr>
          <p:nvPr/>
        </p:nvSpPr>
        <p:spPr bwMode="auto">
          <a:xfrm>
            <a:off x="1276350" y="2727325"/>
            <a:ext cx="2698750" cy="39592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215900" indent="-215900">
              <a:spcAft>
                <a:spcPts val="1200"/>
              </a:spcAft>
              <a:buFont typeface="Arial Black" pitchFamily="34" charset="0"/>
              <a:buNone/>
            </a:pPr>
            <a:r>
              <a:rPr lang="es-ES" b="0" dirty="0">
                <a:latin typeface="Arial Narrow" pitchFamily="34" charset="0"/>
              </a:rPr>
              <a:t>1. 	</a:t>
            </a:r>
            <a:r>
              <a:rPr lang="es-ES" b="0" dirty="0" smtClean="0">
                <a:latin typeface="Arial Narrow" pitchFamily="34" charset="0"/>
              </a:rPr>
              <a:t>Promover, gestionar y cofinanciar proyectos </a:t>
            </a:r>
            <a:r>
              <a:rPr lang="es-ES" b="0" dirty="0">
                <a:latin typeface="Arial Narrow" pitchFamily="34" charset="0"/>
              </a:rPr>
              <a:t>de cobertura energética y de gas a través de los Fondos Especiales y de tarifas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12" name="4 Rectángulo redondeado"/>
          <p:cNvSpPr>
            <a:spLocks noChangeArrowheads="1"/>
          </p:cNvSpPr>
          <p:nvPr/>
        </p:nvSpPr>
        <p:spPr bwMode="auto">
          <a:xfrm>
            <a:off x="5013325" y="2743200"/>
            <a:ext cx="2698750" cy="39592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008000"/>
            </a:solidFill>
            <a:round/>
            <a:headEnd/>
            <a:tailEnd/>
          </a:ln>
        </p:spPr>
        <p:txBody>
          <a:bodyPr/>
          <a:lstStyle/>
          <a:p>
            <a:pPr marL="228600" indent="-215900"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ES" b="0" dirty="0">
                <a:latin typeface="Arial Narrow" pitchFamily="34" charset="0"/>
              </a:rPr>
              <a:t>Promover el desarrollo de interconexiones de Alta Tensión </a:t>
            </a:r>
            <a:r>
              <a:rPr lang="es-ES" b="0" dirty="0" smtClean="0">
                <a:latin typeface="Arial Narrow" pitchFamily="34" charset="0"/>
              </a:rPr>
              <a:t>con </a:t>
            </a:r>
            <a:r>
              <a:rPr lang="es-ES" b="0" dirty="0">
                <a:latin typeface="Arial Narrow" pitchFamily="34" charset="0"/>
              </a:rPr>
              <a:t>otros países de la región</a:t>
            </a:r>
          </a:p>
          <a:p>
            <a:pPr marL="228600" indent="-215900">
              <a:spcAft>
                <a:spcPts val="1200"/>
              </a:spcAft>
              <a:buFont typeface="Arial Black" pitchFamily="34" charset="0"/>
              <a:buAutoNum type="arabicPeriod"/>
            </a:pPr>
            <a:r>
              <a:rPr lang="es-ES" b="0" dirty="0">
                <a:latin typeface="Arial Narrow" pitchFamily="34" charset="0"/>
              </a:rPr>
              <a:t>Fortalecer las importaciones lícitas de combustibles venezolanos en zonas de frontera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2011 - 2014</a:t>
            </a:r>
          </a:p>
        </p:txBody>
      </p:sp>
      <p:sp>
        <p:nvSpPr>
          <p:cNvPr id="28675" name="1 Rectángulo redondeado"/>
          <p:cNvSpPr>
            <a:spLocks noChangeArrowheads="1"/>
          </p:cNvSpPr>
          <p:nvPr/>
        </p:nvSpPr>
        <p:spPr bwMode="auto">
          <a:xfrm>
            <a:off x="1024092" y="1490431"/>
            <a:ext cx="7019925" cy="48577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1. </a:t>
            </a:r>
            <a:r>
              <a:rPr lang="es-ES" sz="1400">
                <a:solidFill>
                  <a:schemeClr val="bg1"/>
                </a:solidFill>
                <a:ea typeface="ＭＳ Ｐゴシック" charset="-128"/>
              </a:rPr>
              <a:t>Garantizar el abastecimiento de hidrocarburos y energía eléctrica</a:t>
            </a:r>
            <a:endParaRPr lang="es-CO" sz="1400">
              <a:solidFill>
                <a:schemeClr val="bg1"/>
              </a:solidFill>
              <a:latin typeface="Arial Narrow" charset="0"/>
              <a:ea typeface="ＭＳ Ｐゴシック" charset="-128"/>
            </a:endParaRPr>
          </a:p>
        </p:txBody>
      </p:sp>
      <p:sp>
        <p:nvSpPr>
          <p:cNvPr id="24" name="4 Rectángulo redondeado">
            <a:hlinkClick r:id="rId3" action="ppaction://hlinkpres?slideindex=1&amp;slidetitle=Diapositiva 1"/>
          </p:cNvPr>
          <p:cNvSpPr>
            <a:spLocks noChangeArrowheads="1"/>
          </p:cNvSpPr>
          <p:nvPr/>
        </p:nvSpPr>
        <p:spPr bwMode="auto">
          <a:xfrm>
            <a:off x="426680" y="2679341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>
              <a:buFontTx/>
              <a:buAutoNum type="arabicPeriod"/>
            </a:pPr>
            <a:r>
              <a:rPr lang="es-ES" b="0" dirty="0">
                <a:latin typeface="Arial Narrow" pitchFamily="34" charset="0"/>
              </a:rPr>
              <a:t>Suscribir nuevos contratos de </a:t>
            </a:r>
            <a:r>
              <a:rPr lang="es-ES" b="0" dirty="0" smtClean="0">
                <a:latin typeface="Arial Narrow" pitchFamily="34" charset="0"/>
              </a:rPr>
              <a:t>exploración </a:t>
            </a:r>
            <a:r>
              <a:rPr lang="es-ES" b="0" dirty="0">
                <a:latin typeface="Arial Narrow" pitchFamily="34" charset="0"/>
              </a:rPr>
              <a:t>y explotación petrolera </a:t>
            </a:r>
            <a:endParaRPr lang="es-CO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5" name="26 Rectángulo redondeado">
            <a:hlinkClick r:id="rId3" action="ppaction://hlinkpres?slideindex=2&amp;slidetitle=Diapositiva 2"/>
          </p:cNvPr>
          <p:cNvSpPr>
            <a:spLocks noChangeArrowheads="1"/>
          </p:cNvSpPr>
          <p:nvPr/>
        </p:nvSpPr>
        <p:spPr bwMode="auto">
          <a:xfrm>
            <a:off x="439738" y="3606800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>
              <a:buFontTx/>
              <a:buAutoNum type="arabicPeriod" startAt="2"/>
            </a:pPr>
            <a:r>
              <a:rPr lang="es-CO" b="0" dirty="0">
                <a:latin typeface="Arial Narrow" pitchFamily="34" charset="0"/>
              </a:rPr>
              <a:t>Perforar nuevos pozos exploratorios</a:t>
            </a:r>
          </a:p>
        </p:txBody>
      </p:sp>
      <p:sp>
        <p:nvSpPr>
          <p:cNvPr id="26" name="28 Rectángulo redondeado">
            <a:hlinkClick r:id="rId3" action="ppaction://hlinkpres?slideindex=3&amp;slidetitle=Diapositiva 3"/>
          </p:cNvPr>
          <p:cNvSpPr>
            <a:spLocks noChangeArrowheads="1"/>
          </p:cNvSpPr>
          <p:nvPr/>
        </p:nvSpPr>
        <p:spPr bwMode="auto">
          <a:xfrm>
            <a:off x="441325" y="4484688"/>
            <a:ext cx="5399088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>
              <a:buFontTx/>
              <a:buAutoNum type="arabicPeriod" startAt="3"/>
            </a:pPr>
            <a:r>
              <a:rPr lang="es-ES" b="0" dirty="0">
                <a:latin typeface="Arial Narrow" pitchFamily="34" charset="0"/>
              </a:rPr>
              <a:t>Aumentar la producción promedio diaria de crudo a diciembre 31 de 2014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27" name="30 Rectángulo redondeado">
            <a:hlinkClick r:id="rId3" action="ppaction://hlinkpres?slideindex=5&amp;slidetitle=Diapositiva 5"/>
          </p:cNvPr>
          <p:cNvSpPr>
            <a:spLocks noChangeArrowheads="1"/>
          </p:cNvSpPr>
          <p:nvPr/>
        </p:nvSpPr>
        <p:spPr bwMode="auto">
          <a:xfrm>
            <a:off x="461963" y="5367338"/>
            <a:ext cx="5399087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>
              <a:buFontTx/>
              <a:buAutoNum type="arabicPeriod" startAt="4"/>
            </a:pPr>
            <a:r>
              <a:rPr lang="es-ES" b="0">
                <a:latin typeface="Arial Narrow" pitchFamily="34" charset="0"/>
              </a:rPr>
              <a:t>Aumentar la producción promedio diaria de gas natural a diciembre 31 de 2014</a:t>
            </a:r>
            <a:endParaRPr lang="es-CO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8" name="17 Rectángulo redondeado"/>
          <p:cNvSpPr>
            <a:spLocks noChangeArrowheads="1"/>
          </p:cNvSpPr>
          <p:nvPr/>
        </p:nvSpPr>
        <p:spPr bwMode="auto">
          <a:xfrm>
            <a:off x="7630082" y="2632916"/>
            <a:ext cx="1115571" cy="79772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205</a:t>
            </a:r>
          </a:p>
        </p:txBody>
      </p:sp>
      <p:sp>
        <p:nvSpPr>
          <p:cNvPr id="29" name="27 Rectángulo redondeado"/>
          <p:cNvSpPr>
            <a:spLocks noChangeArrowheads="1"/>
          </p:cNvSpPr>
          <p:nvPr/>
        </p:nvSpPr>
        <p:spPr bwMode="auto">
          <a:xfrm>
            <a:off x="7635040" y="3535690"/>
            <a:ext cx="1111623" cy="80121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570</a:t>
            </a:r>
          </a:p>
        </p:txBody>
      </p:sp>
      <p:sp>
        <p:nvSpPr>
          <p:cNvPr id="30" name="29 Rectángulo redondeado"/>
          <p:cNvSpPr>
            <a:spLocks noChangeArrowheads="1"/>
          </p:cNvSpPr>
          <p:nvPr/>
        </p:nvSpPr>
        <p:spPr bwMode="auto">
          <a:xfrm>
            <a:off x="7635027" y="4436310"/>
            <a:ext cx="1111622" cy="80500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1.150 </a:t>
            </a: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Kbpd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1" name="31 Rectángulo redondeado"/>
          <p:cNvSpPr>
            <a:spLocks noChangeArrowheads="1"/>
          </p:cNvSpPr>
          <p:nvPr/>
        </p:nvSpPr>
        <p:spPr bwMode="auto">
          <a:xfrm>
            <a:off x="7633420" y="5343205"/>
            <a:ext cx="1108396" cy="792867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1.350 </a:t>
            </a: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Mpcd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1286" name="22 CuadroTexto"/>
          <p:cNvSpPr txBox="1">
            <a:spLocks noChangeArrowheads="1"/>
          </p:cNvSpPr>
          <p:nvPr/>
        </p:nvSpPr>
        <p:spPr bwMode="auto">
          <a:xfrm>
            <a:off x="446088" y="2189163"/>
            <a:ext cx="8115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1. Aumentar la exploración y producción de hidrocarburos</a:t>
            </a:r>
          </a:p>
        </p:txBody>
      </p:sp>
      <p:sp>
        <p:nvSpPr>
          <p:cNvPr id="35" name="34 Rectángulo redondeado"/>
          <p:cNvSpPr>
            <a:spLocks noChangeArrowheads="1"/>
          </p:cNvSpPr>
          <p:nvPr/>
        </p:nvSpPr>
        <p:spPr bwMode="auto">
          <a:xfrm>
            <a:off x="6197388" y="4424840"/>
            <a:ext cx="1106260" cy="806273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830 </a:t>
            </a: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Kbpd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6" name="35 Rectángulo redondeado"/>
          <p:cNvSpPr>
            <a:spLocks noChangeArrowheads="1"/>
          </p:cNvSpPr>
          <p:nvPr/>
        </p:nvSpPr>
        <p:spPr bwMode="auto">
          <a:xfrm>
            <a:off x="6197256" y="5338824"/>
            <a:ext cx="1101371" cy="789645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1.100 </a:t>
            </a: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Mpcd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45" name="44 Rectángulo redondeado"/>
          <p:cNvSpPr>
            <a:spLocks noChangeArrowheads="1"/>
          </p:cNvSpPr>
          <p:nvPr/>
        </p:nvSpPr>
        <p:spPr bwMode="auto">
          <a:xfrm>
            <a:off x="6202433" y="2641599"/>
            <a:ext cx="1092906" cy="779132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197</a:t>
            </a:r>
          </a:p>
        </p:txBody>
      </p:sp>
      <p:sp>
        <p:nvSpPr>
          <p:cNvPr id="49" name="48 Rectángulo redondeado"/>
          <p:cNvSpPr>
            <a:spLocks noChangeArrowheads="1"/>
          </p:cNvSpPr>
          <p:nvPr/>
        </p:nvSpPr>
        <p:spPr bwMode="auto">
          <a:xfrm>
            <a:off x="6198133" y="3523229"/>
            <a:ext cx="1102943" cy="787210"/>
          </a:xfrm>
          <a:prstGeom prst="roundRect">
            <a:avLst>
              <a:gd name="adj" fmla="val 16667"/>
            </a:avLst>
          </a:prstGeom>
          <a:solidFill>
            <a:schemeClr val="accent6">
              <a:lumMod val="20000"/>
              <a:lumOff val="8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340</a:t>
            </a:r>
          </a:p>
        </p:txBody>
      </p:sp>
      <p:pic>
        <p:nvPicPr>
          <p:cNvPr id="11299" name="31 Rectángulo redondeado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075" y="6516688"/>
            <a:ext cx="3508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00" name="Text Box 63"/>
          <p:cNvSpPr txBox="1">
            <a:spLocks noChangeArrowheads="1"/>
          </p:cNvSpPr>
          <p:nvPr/>
        </p:nvSpPr>
        <p:spPr bwMode="auto">
          <a:xfrm>
            <a:off x="679450" y="6519863"/>
            <a:ext cx="730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Meta 2014</a:t>
            </a:r>
            <a:endParaRPr lang="es-ES" sz="1100" b="0">
              <a:latin typeface="Arial Narrow" pitchFamily="34" charset="0"/>
            </a:endParaRPr>
          </a:p>
        </p:txBody>
      </p:sp>
      <p:grpSp>
        <p:nvGrpSpPr>
          <p:cNvPr id="11301" name="37 Grupo"/>
          <p:cNvGrpSpPr>
            <a:grpSpLocks/>
          </p:cNvGrpSpPr>
          <p:nvPr/>
        </p:nvGrpSpPr>
        <p:grpSpPr bwMode="auto">
          <a:xfrm>
            <a:off x="1693863" y="6545263"/>
            <a:ext cx="1357312" cy="261937"/>
            <a:chOff x="1016000" y="6419614"/>
            <a:chExt cx="1355708" cy="261283"/>
          </a:xfrm>
        </p:grpSpPr>
        <p:sp>
          <p:nvSpPr>
            <p:cNvPr id="43" name="31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1309" name="Text Box 63"/>
            <p:cNvSpPr txBox="1">
              <a:spLocks noChangeArrowheads="1"/>
            </p:cNvSpPr>
            <p:nvPr/>
          </p:nvSpPr>
          <p:spPr bwMode="auto">
            <a:xfrm>
              <a:off x="1297215" y="6419614"/>
              <a:ext cx="1074493" cy="261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 2010</a:t>
              </a:r>
              <a:endParaRPr lang="es-ES" sz="1100" b="0">
                <a:latin typeface="Arial Narrow" pitchFamily="34" charset="0"/>
              </a:endParaRPr>
            </a:p>
          </p:txBody>
        </p:sp>
      </p:grpSp>
      <p:pic>
        <p:nvPicPr>
          <p:cNvPr id="11302" name="31 Rectángulo redondeado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8188" y="6523038"/>
            <a:ext cx="33020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03" name="Text Box 63"/>
          <p:cNvSpPr txBox="1">
            <a:spLocks noChangeArrowheads="1"/>
          </p:cNvSpPr>
          <p:nvPr/>
        </p:nvSpPr>
        <p:spPr bwMode="auto">
          <a:xfrm>
            <a:off x="3617913" y="6556375"/>
            <a:ext cx="165893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Resultado cuatrienio anterior</a:t>
            </a:r>
            <a:endParaRPr lang="es-ES" sz="1100" b="0">
              <a:latin typeface="Arial Narrow" pitchFamily="34" charset="0"/>
            </a:endParaRPr>
          </a:p>
        </p:txBody>
      </p:sp>
      <p:sp>
        <p:nvSpPr>
          <p:cNvPr id="11304" name="60 CuadroTexto"/>
          <p:cNvSpPr txBox="1">
            <a:spLocks noChangeArrowheads="1"/>
          </p:cNvSpPr>
          <p:nvPr/>
        </p:nvSpPr>
        <p:spPr bwMode="auto">
          <a:xfrm>
            <a:off x="6781800" y="6346825"/>
            <a:ext cx="20589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s-ES" sz="1000"/>
              <a:t>Kbpd: miles de barriles por día</a:t>
            </a:r>
          </a:p>
        </p:txBody>
      </p:sp>
      <p:sp>
        <p:nvSpPr>
          <p:cNvPr id="11305" name="61 CuadroTexto"/>
          <p:cNvSpPr txBox="1">
            <a:spLocks noChangeArrowheads="1"/>
          </p:cNvSpPr>
          <p:nvPr/>
        </p:nvSpPr>
        <p:spPr bwMode="auto">
          <a:xfrm>
            <a:off x="6262688" y="6554788"/>
            <a:ext cx="25384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s-ES" sz="1000"/>
              <a:t>Mpcd: millones de pies cúbicos diarios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28675" name="1 Rectángulo redondeado"/>
          <p:cNvSpPr>
            <a:spLocks noChangeArrowheads="1"/>
          </p:cNvSpPr>
          <p:nvPr/>
        </p:nvSpPr>
        <p:spPr bwMode="auto">
          <a:xfrm>
            <a:off x="1024092" y="1490431"/>
            <a:ext cx="7019925" cy="48577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1. </a:t>
            </a:r>
            <a:r>
              <a:rPr lang="es-ES" sz="1400">
                <a:solidFill>
                  <a:schemeClr val="bg1"/>
                </a:solidFill>
                <a:ea typeface="ＭＳ Ｐゴシック" charset="-128"/>
              </a:rPr>
              <a:t>Garantizar el abastecimiento de hidrocarburos y energía eléctrica</a:t>
            </a:r>
            <a:endParaRPr lang="es-CO" sz="1400">
              <a:solidFill>
                <a:schemeClr val="bg1"/>
              </a:solidFill>
              <a:latin typeface="Arial Narrow" charset="0"/>
              <a:ea typeface="ＭＳ Ｐゴシック" charset="-128"/>
            </a:endParaRPr>
          </a:p>
        </p:txBody>
      </p:sp>
      <p:sp>
        <p:nvSpPr>
          <p:cNvPr id="24" name="4 Rectángulo redondeado">
            <a:hlinkClick r:id="rId3" action="ppaction://hlinkpres?slideindex=7&amp;slidetitle=Solución de importación de gas natural"/>
          </p:cNvPr>
          <p:cNvSpPr>
            <a:spLocks noChangeArrowheads="1"/>
          </p:cNvSpPr>
          <p:nvPr/>
        </p:nvSpPr>
        <p:spPr bwMode="auto">
          <a:xfrm>
            <a:off x="452438" y="2705100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1. </a:t>
            </a:r>
            <a:r>
              <a:rPr lang="es-ES" b="0" dirty="0" smtClean="0">
                <a:latin typeface="Arial Narrow" pitchFamily="34" charset="0"/>
              </a:rPr>
              <a:t>	Contar </a:t>
            </a:r>
            <a:r>
              <a:rPr lang="es-ES" b="0" dirty="0">
                <a:latin typeface="Arial Narrow" pitchFamily="34" charset="0"/>
              </a:rPr>
              <a:t>con una solución de importación que permita mejorar  la confiabilidad en el abastecimiento de gas natural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25" name="26 Rectángulo redondeado">
            <a:hlinkClick r:id="rId3" action="ppaction://hlinkpres?slideindex=8&amp;slidetitle=Diapositiva 8"/>
          </p:cNvPr>
          <p:cNvSpPr>
            <a:spLocks noChangeArrowheads="1"/>
          </p:cNvSpPr>
          <p:nvPr/>
        </p:nvSpPr>
        <p:spPr bwMode="auto">
          <a:xfrm>
            <a:off x="439738" y="3663950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2. Aumentar la capacidad de transporte por oleoductos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26" name="28 Rectángulo redondeado">
            <a:hlinkClick r:id="rId3" action="ppaction://hlinkpres?slideindex=9&amp;slidetitle=Diapositiva 9"/>
          </p:cNvPr>
          <p:cNvSpPr>
            <a:spLocks noChangeArrowheads="1"/>
          </p:cNvSpPr>
          <p:nvPr/>
        </p:nvSpPr>
        <p:spPr bwMode="auto">
          <a:xfrm>
            <a:off x="441325" y="4598988"/>
            <a:ext cx="5399088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>
                <a:latin typeface="Arial Narrow" pitchFamily="34" charset="0"/>
              </a:rPr>
              <a:t>3. Aumentar la capacidad de transporte de gas natural</a:t>
            </a:r>
          </a:p>
        </p:txBody>
      </p:sp>
      <p:sp>
        <p:nvSpPr>
          <p:cNvPr id="27" name="30 Rectángulo redondeado">
            <a:hlinkClick r:id="rId3" action="ppaction://hlinkpres?slideindex=10&amp;slidetitle=Diapositiva 10"/>
          </p:cNvPr>
          <p:cNvSpPr>
            <a:spLocks noChangeArrowheads="1"/>
          </p:cNvSpPr>
          <p:nvPr/>
        </p:nvSpPr>
        <p:spPr bwMode="auto">
          <a:xfrm>
            <a:off x="461963" y="5524500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>
                <a:latin typeface="Arial Narrow" pitchFamily="34" charset="0"/>
              </a:rPr>
              <a:t>4. Aumentar la capacidad de refinación de combustibles en el país</a:t>
            </a:r>
            <a:endParaRPr lang="es-CO" b="0">
              <a:latin typeface="Arial Narrow" pitchFamily="34" charset="0"/>
            </a:endParaRPr>
          </a:p>
        </p:txBody>
      </p:sp>
      <p:grpSp>
        <p:nvGrpSpPr>
          <p:cNvPr id="3" name="32 Grupo"/>
          <p:cNvGrpSpPr>
            <a:grpSpLocks/>
          </p:cNvGrpSpPr>
          <p:nvPr/>
        </p:nvGrpSpPr>
        <p:grpSpPr bwMode="auto">
          <a:xfrm>
            <a:off x="7556500" y="3544888"/>
            <a:ext cx="1258888" cy="900112"/>
            <a:chOff x="7556500" y="3544888"/>
            <a:chExt cx="1258888" cy="900112"/>
          </a:xfrm>
        </p:grpSpPr>
        <p:pic>
          <p:nvPicPr>
            <p:cNvPr id="12329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56500" y="3544888"/>
              <a:ext cx="1258888" cy="90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30" name="Text Box 15"/>
            <p:cNvSpPr txBox="1">
              <a:spLocks noChangeArrowheads="1"/>
            </p:cNvSpPr>
            <p:nvPr/>
          </p:nvSpPr>
          <p:spPr bwMode="auto">
            <a:xfrm>
              <a:off x="7621296" y="3602038"/>
              <a:ext cx="1084865" cy="74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1.450 </a:t>
              </a:r>
              <a:r>
                <a:rPr lang="es-CO" sz="1500" dirty="0" err="1">
                  <a:latin typeface="Arial Narrow" pitchFamily="34" charset="0"/>
                </a:rPr>
                <a:t>Kbpd</a:t>
              </a:r>
              <a:endParaRPr lang="es-CO" sz="1500" dirty="0">
                <a:latin typeface="Arial Narrow" pitchFamily="34" charset="0"/>
              </a:endParaRPr>
            </a:p>
          </p:txBody>
        </p:sp>
      </p:grpSp>
      <p:sp>
        <p:nvSpPr>
          <p:cNvPr id="30" name="29 Rectángulo redondeado"/>
          <p:cNvSpPr>
            <a:spLocks noChangeArrowheads="1"/>
          </p:cNvSpPr>
          <p:nvPr/>
        </p:nvSpPr>
        <p:spPr bwMode="auto">
          <a:xfrm>
            <a:off x="7635027" y="4536322"/>
            <a:ext cx="1111622" cy="805001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1.375 </a:t>
            </a: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Mpcd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1" name="31 Rectángulo redondeado"/>
          <p:cNvSpPr>
            <a:spLocks noChangeArrowheads="1"/>
          </p:cNvSpPr>
          <p:nvPr/>
        </p:nvSpPr>
        <p:spPr bwMode="auto">
          <a:xfrm>
            <a:off x="7633420" y="5471792"/>
            <a:ext cx="1108396" cy="79286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165 Kbpd   </a:t>
            </a:r>
          </a:p>
        </p:txBody>
      </p:sp>
      <p:sp>
        <p:nvSpPr>
          <p:cNvPr id="12305" name="22 CuadroTexto"/>
          <p:cNvSpPr txBox="1">
            <a:spLocks noChangeArrowheads="1"/>
          </p:cNvSpPr>
          <p:nvPr/>
        </p:nvSpPr>
        <p:spPr bwMode="auto">
          <a:xfrm>
            <a:off x="446088" y="2074863"/>
            <a:ext cx="81486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2. Construir la infraestructura necesaria para asegurar el abastecimiento confiable de hidrocarburos y energía eléctrica</a:t>
            </a:r>
          </a:p>
        </p:txBody>
      </p:sp>
      <p:sp>
        <p:nvSpPr>
          <p:cNvPr id="35" name="34 Rectángulo redondeado"/>
          <p:cNvSpPr>
            <a:spLocks noChangeArrowheads="1"/>
          </p:cNvSpPr>
          <p:nvPr/>
        </p:nvSpPr>
        <p:spPr bwMode="auto">
          <a:xfrm>
            <a:off x="6197388" y="4524853"/>
            <a:ext cx="1106260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1.100 </a:t>
            </a: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Mpcd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2309" name="60 CuadroTexto"/>
          <p:cNvSpPr txBox="1">
            <a:spLocks noChangeArrowheads="1"/>
          </p:cNvSpPr>
          <p:nvPr/>
        </p:nvSpPr>
        <p:spPr bwMode="auto">
          <a:xfrm>
            <a:off x="6718300" y="6346825"/>
            <a:ext cx="20939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s-ES" sz="1000"/>
              <a:t>Kbpd: miles de barriles por día</a:t>
            </a:r>
          </a:p>
        </p:txBody>
      </p:sp>
      <p:sp>
        <p:nvSpPr>
          <p:cNvPr id="12310" name="61 CuadroTexto"/>
          <p:cNvSpPr txBox="1">
            <a:spLocks noChangeArrowheads="1"/>
          </p:cNvSpPr>
          <p:nvPr/>
        </p:nvSpPr>
        <p:spPr bwMode="auto">
          <a:xfrm>
            <a:off x="6248400" y="6554788"/>
            <a:ext cx="2538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s-ES" sz="1000"/>
              <a:t>Mpcd: millones de pies cúbicos diarios</a:t>
            </a:r>
          </a:p>
        </p:txBody>
      </p:sp>
      <p:sp>
        <p:nvSpPr>
          <p:cNvPr id="2" name="34 Rectángulo redondeado"/>
          <p:cNvSpPr>
            <a:spLocks noChangeArrowheads="1"/>
          </p:cNvSpPr>
          <p:nvPr/>
        </p:nvSpPr>
        <p:spPr bwMode="auto">
          <a:xfrm>
            <a:off x="6195800" y="3566003"/>
            <a:ext cx="1106261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700 </a:t>
            </a:r>
            <a:r>
              <a:rPr lang="es-CO" sz="1500" dirty="0" err="1">
                <a:solidFill>
                  <a:schemeClr val="tx1"/>
                </a:solidFill>
                <a:latin typeface="Arial Narrow" pitchFamily="34" charset="0"/>
              </a:rPr>
              <a:t>Kbpd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grpSp>
        <p:nvGrpSpPr>
          <p:cNvPr id="5" name="31 Grupo"/>
          <p:cNvGrpSpPr>
            <a:grpSpLocks/>
          </p:cNvGrpSpPr>
          <p:nvPr/>
        </p:nvGrpSpPr>
        <p:grpSpPr bwMode="auto">
          <a:xfrm>
            <a:off x="6045200" y="2611438"/>
            <a:ext cx="2765425" cy="820737"/>
            <a:chOff x="6045798" y="2610698"/>
            <a:chExt cx="2764715" cy="822020"/>
          </a:xfrm>
        </p:grpSpPr>
        <p:sp>
          <p:nvSpPr>
            <p:cNvPr id="34" name="31 Rectángulo redondeado"/>
            <p:cNvSpPr>
              <a:spLocks noChangeArrowheads="1"/>
            </p:cNvSpPr>
            <p:nvPr/>
          </p:nvSpPr>
          <p:spPr bwMode="auto">
            <a:xfrm>
              <a:off x="6088828" y="2610698"/>
              <a:ext cx="2700170" cy="82202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500" dirty="0">
                <a:solidFill>
                  <a:schemeClr val="tx1"/>
                </a:solidFill>
                <a:latin typeface="Arial Narrow" pitchFamily="34" charset="0"/>
              </a:endParaRPr>
            </a:p>
          </p:txBody>
        </p:sp>
        <p:sp>
          <p:nvSpPr>
            <p:cNvPr id="12328" name="Text Box 15"/>
            <p:cNvSpPr txBox="1">
              <a:spLocks noChangeArrowheads="1"/>
            </p:cNvSpPr>
            <p:nvPr/>
          </p:nvSpPr>
          <p:spPr bwMode="auto">
            <a:xfrm>
              <a:off x="6045798" y="2646400"/>
              <a:ext cx="2764715" cy="74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>
                  <a:latin typeface="Arial Narrow" pitchFamily="34" charset="0"/>
                </a:rPr>
                <a:t>Proyecto en construcción que esté operando en 2015</a:t>
              </a:r>
            </a:p>
          </p:txBody>
        </p:sp>
      </p:grpSp>
      <p:sp>
        <p:nvSpPr>
          <p:cNvPr id="4" name="34 Rectángulo redondeado"/>
          <p:cNvSpPr>
            <a:spLocks noChangeArrowheads="1"/>
          </p:cNvSpPr>
          <p:nvPr/>
        </p:nvSpPr>
        <p:spPr bwMode="auto">
          <a:xfrm>
            <a:off x="6241838" y="5471003"/>
            <a:ext cx="1106260" cy="806272"/>
          </a:xfrm>
          <a:prstGeom prst="roundRect">
            <a:avLst>
              <a:gd name="adj" fmla="val 16667"/>
            </a:avLst>
          </a:prstGeom>
          <a:solidFill>
            <a:schemeClr val="accent5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80 Kbpd</a:t>
            </a:r>
          </a:p>
        </p:txBody>
      </p:sp>
      <p:pic>
        <p:nvPicPr>
          <p:cNvPr id="12318" name="31 Rectángulo redondeado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75" y="6516688"/>
            <a:ext cx="3508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19" name="Text Box 63"/>
          <p:cNvSpPr txBox="1">
            <a:spLocks noChangeArrowheads="1"/>
          </p:cNvSpPr>
          <p:nvPr/>
        </p:nvSpPr>
        <p:spPr bwMode="auto">
          <a:xfrm>
            <a:off x="679450" y="6519863"/>
            <a:ext cx="730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Meta 2014</a:t>
            </a:r>
            <a:endParaRPr lang="es-ES" sz="1100" b="0">
              <a:latin typeface="Arial Narrow" pitchFamily="34" charset="0"/>
            </a:endParaRPr>
          </a:p>
        </p:txBody>
      </p:sp>
      <p:grpSp>
        <p:nvGrpSpPr>
          <p:cNvPr id="12320" name="37 Grupo"/>
          <p:cNvGrpSpPr>
            <a:grpSpLocks/>
          </p:cNvGrpSpPr>
          <p:nvPr/>
        </p:nvGrpSpPr>
        <p:grpSpPr bwMode="auto">
          <a:xfrm>
            <a:off x="1693863" y="6545263"/>
            <a:ext cx="1357312" cy="261937"/>
            <a:chOff x="1016000" y="6419614"/>
            <a:chExt cx="1355708" cy="261283"/>
          </a:xfrm>
        </p:grpSpPr>
        <p:sp>
          <p:nvSpPr>
            <p:cNvPr id="33" name="31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2324" name="Text Box 63"/>
            <p:cNvSpPr txBox="1">
              <a:spLocks noChangeArrowheads="1"/>
            </p:cNvSpPr>
            <p:nvPr/>
          </p:nvSpPr>
          <p:spPr bwMode="auto">
            <a:xfrm>
              <a:off x="1297215" y="6419614"/>
              <a:ext cx="1074493" cy="261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 2010</a:t>
              </a:r>
              <a:endParaRPr lang="es-ES" sz="1100" b="0"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28675" name="1 Rectángulo redondeado"/>
          <p:cNvSpPr>
            <a:spLocks noChangeArrowheads="1"/>
          </p:cNvSpPr>
          <p:nvPr/>
        </p:nvSpPr>
        <p:spPr bwMode="auto">
          <a:xfrm>
            <a:off x="1024092" y="1733319"/>
            <a:ext cx="7019925" cy="48577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1. </a:t>
            </a:r>
            <a:r>
              <a:rPr lang="es-ES" sz="1400">
                <a:solidFill>
                  <a:schemeClr val="bg1"/>
                </a:solidFill>
                <a:ea typeface="ＭＳ Ｐゴシック" charset="-128"/>
              </a:rPr>
              <a:t>Garantizar el abastecimiento de hidrocarburos y energía eléctrica</a:t>
            </a:r>
            <a:endParaRPr lang="es-CO" sz="1400">
              <a:solidFill>
                <a:schemeClr val="bg1"/>
              </a:solidFill>
              <a:latin typeface="Arial Narrow" charset="0"/>
              <a:ea typeface="ＭＳ Ｐゴシック" charset="-128"/>
            </a:endParaRPr>
          </a:p>
        </p:txBody>
      </p:sp>
      <p:sp>
        <p:nvSpPr>
          <p:cNvPr id="24" name="4 Rectángulo redondeado">
            <a:hlinkClick r:id="rId3" action="ppaction://hlinkpres?slideindex=11&amp;slidetitle=Diapositiva 11"/>
          </p:cNvPr>
          <p:cNvSpPr>
            <a:spLocks noChangeArrowheads="1"/>
          </p:cNvSpPr>
          <p:nvPr/>
        </p:nvSpPr>
        <p:spPr bwMode="auto">
          <a:xfrm>
            <a:off x="452438" y="3406775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5. Aumentar la capacidad de almacenamiento estratégico de combustibles líquidos (Gasolina y </a:t>
            </a:r>
            <a:r>
              <a:rPr lang="es-ES" b="0" dirty="0" err="1">
                <a:latin typeface="Arial Narrow" pitchFamily="34" charset="0"/>
              </a:rPr>
              <a:t>ACPM</a:t>
            </a:r>
            <a:r>
              <a:rPr lang="es-ES" b="0" dirty="0">
                <a:latin typeface="Arial Narrow" pitchFamily="34" charset="0"/>
              </a:rPr>
              <a:t>) </a:t>
            </a:r>
          </a:p>
        </p:txBody>
      </p:sp>
      <p:sp>
        <p:nvSpPr>
          <p:cNvPr id="25" name="26 Rectángulo redondeado">
            <a:hlinkClick r:id="rId3" action="ppaction://hlinkpres?slideindex=12&amp;slidetitle=Diapositiva 12"/>
          </p:cNvPr>
          <p:cNvSpPr>
            <a:spLocks noChangeArrowheads="1"/>
          </p:cNvSpPr>
          <p:nvPr/>
        </p:nvSpPr>
        <p:spPr bwMode="auto">
          <a:xfrm>
            <a:off x="439738" y="4365625"/>
            <a:ext cx="5399087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6. </a:t>
            </a:r>
            <a:r>
              <a:rPr lang="es-CO" b="0" dirty="0">
                <a:latin typeface="Arial Narrow" pitchFamily="34" charset="0"/>
              </a:rPr>
              <a:t>Aumentar la </a:t>
            </a:r>
            <a:r>
              <a:rPr lang="es-ES" b="0" dirty="0">
                <a:latin typeface="Arial Narrow" pitchFamily="34" charset="0"/>
              </a:rPr>
              <a:t>capacidad Instalada de generación eléctrica en el Sistema Interconectado Nacional</a:t>
            </a:r>
            <a:endParaRPr lang="es-CO" b="0" dirty="0">
              <a:latin typeface="Arial Narrow" pitchFamily="34" charset="0"/>
            </a:endParaRPr>
          </a:p>
        </p:txBody>
      </p:sp>
      <p:sp>
        <p:nvSpPr>
          <p:cNvPr id="26" name="28 Rectángulo redondeado">
            <a:hlinkClick r:id="rId3" action="ppaction://hlinkpres?slideindex=13&amp;slidetitle=Diapositiva 13"/>
          </p:cNvPr>
          <p:cNvSpPr>
            <a:spLocks noChangeArrowheads="1"/>
          </p:cNvSpPr>
          <p:nvPr/>
        </p:nvSpPr>
        <p:spPr bwMode="auto">
          <a:xfrm>
            <a:off x="441325" y="5300663"/>
            <a:ext cx="5399088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>
                <a:latin typeface="Arial Narrow" pitchFamily="34" charset="0"/>
              </a:rPr>
              <a:t>7. Construir los proyectos estratégicos del plan de expansión</a:t>
            </a:r>
            <a:r>
              <a:rPr lang="es-CO">
                <a:latin typeface="Arial Narrow" pitchFamily="34" charset="0"/>
              </a:rPr>
              <a:t> </a:t>
            </a:r>
            <a:r>
              <a:rPr lang="es-CO" b="0">
                <a:latin typeface="Arial Narrow" pitchFamily="34" charset="0"/>
              </a:rPr>
              <a:t>en transmisión</a:t>
            </a:r>
          </a:p>
        </p:txBody>
      </p:sp>
      <p:sp>
        <p:nvSpPr>
          <p:cNvPr id="13321" name="22 CuadroTexto"/>
          <p:cNvSpPr txBox="1">
            <a:spLocks noChangeArrowheads="1"/>
          </p:cNvSpPr>
          <p:nvPr/>
        </p:nvSpPr>
        <p:spPr bwMode="auto">
          <a:xfrm>
            <a:off x="446088" y="2306638"/>
            <a:ext cx="8148637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/>
              <a:t>Continuación…</a:t>
            </a:r>
          </a:p>
          <a:p>
            <a:r>
              <a:rPr lang="es-ES"/>
              <a:t>2. Construir la infraestructura necesaria para asegurar el abastecimiento confiable de hidrocarburos y energía eléctrica</a:t>
            </a:r>
          </a:p>
        </p:txBody>
      </p:sp>
      <p:sp>
        <p:nvSpPr>
          <p:cNvPr id="13322" name="60 CuadroTexto"/>
          <p:cNvSpPr txBox="1">
            <a:spLocks noChangeArrowheads="1"/>
          </p:cNvSpPr>
          <p:nvPr/>
        </p:nvSpPr>
        <p:spPr bwMode="auto">
          <a:xfrm>
            <a:off x="7223125" y="6346825"/>
            <a:ext cx="16319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s-ES" sz="1000"/>
              <a:t>Mb: millones de barriles</a:t>
            </a:r>
          </a:p>
        </p:txBody>
      </p:sp>
      <p:sp>
        <p:nvSpPr>
          <p:cNvPr id="13323" name="61 CuadroTexto"/>
          <p:cNvSpPr txBox="1">
            <a:spLocks noChangeArrowheads="1"/>
          </p:cNvSpPr>
          <p:nvPr/>
        </p:nvSpPr>
        <p:spPr bwMode="auto">
          <a:xfrm>
            <a:off x="7512050" y="6581775"/>
            <a:ext cx="1301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s-ES" sz="1000"/>
              <a:t>MW: mega wattios</a:t>
            </a:r>
          </a:p>
        </p:txBody>
      </p:sp>
      <p:grpSp>
        <p:nvGrpSpPr>
          <p:cNvPr id="2" name="37 Grupo"/>
          <p:cNvGrpSpPr>
            <a:grpSpLocks/>
          </p:cNvGrpSpPr>
          <p:nvPr/>
        </p:nvGrpSpPr>
        <p:grpSpPr bwMode="auto">
          <a:xfrm>
            <a:off x="7531100" y="3332163"/>
            <a:ext cx="1258888" cy="900112"/>
            <a:chOff x="7531146" y="3331762"/>
            <a:chExt cx="1258887" cy="900112"/>
          </a:xfrm>
        </p:grpSpPr>
        <p:pic>
          <p:nvPicPr>
            <p:cNvPr id="13344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31146" y="3331762"/>
              <a:ext cx="1258887" cy="900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5" name="Text Box 27"/>
            <p:cNvSpPr txBox="1">
              <a:spLocks noChangeArrowheads="1"/>
            </p:cNvSpPr>
            <p:nvPr/>
          </p:nvSpPr>
          <p:spPr bwMode="auto">
            <a:xfrm>
              <a:off x="7595942" y="3388912"/>
              <a:ext cx="1084864" cy="746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2,4</a:t>
              </a:r>
              <a:endParaRPr lang="es-CO" sz="1500" dirty="0">
                <a:latin typeface="Arial Narrow" pitchFamily="34" charset="0"/>
              </a:endParaRPr>
            </a:p>
            <a:p>
              <a:pPr algn="ctr"/>
              <a:r>
                <a:rPr lang="es-CO" sz="1500" dirty="0">
                  <a:latin typeface="Arial Narrow" pitchFamily="34" charset="0"/>
                </a:rPr>
                <a:t>Mb</a:t>
              </a:r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7558088" y="4287838"/>
            <a:ext cx="1258887" cy="900112"/>
            <a:chOff x="4760" y="2287"/>
            <a:chExt cx="680" cy="567"/>
          </a:xfrm>
        </p:grpSpPr>
        <p:pic>
          <p:nvPicPr>
            <p:cNvPr id="13342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3" name="Text Box 39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 dirty="0" smtClean="0">
                  <a:latin typeface="Arial Narrow" pitchFamily="34" charset="0"/>
                </a:rPr>
                <a:t>16.234</a:t>
              </a:r>
              <a:endParaRPr lang="es-CO" sz="1500" dirty="0">
                <a:latin typeface="Arial Narrow" pitchFamily="34" charset="0"/>
              </a:endParaRPr>
            </a:p>
            <a:p>
              <a:pPr algn="ctr"/>
              <a:r>
                <a:rPr lang="es-CO" sz="1500" dirty="0" err="1">
                  <a:latin typeface="Arial Narrow" pitchFamily="34" charset="0"/>
                </a:rPr>
                <a:t>MW</a:t>
              </a:r>
              <a:endParaRPr lang="es-CO" sz="1500" dirty="0">
                <a:latin typeface="Arial Narrow" pitchFamily="34" charset="0"/>
              </a:endParaRPr>
            </a:p>
          </p:txBody>
        </p:sp>
      </p:grp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7558088" y="5229225"/>
            <a:ext cx="1258887" cy="900113"/>
            <a:chOff x="4760" y="2287"/>
            <a:chExt cx="680" cy="567"/>
          </a:xfrm>
        </p:grpSpPr>
        <p:pic>
          <p:nvPicPr>
            <p:cNvPr id="13340" name="27 Rectángulo redondeado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60" y="2287"/>
              <a:ext cx="680" cy="5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41" name="Text Box 42"/>
            <p:cNvSpPr txBox="1">
              <a:spLocks noChangeArrowheads="1"/>
            </p:cNvSpPr>
            <p:nvPr/>
          </p:nvSpPr>
          <p:spPr bwMode="auto">
            <a:xfrm>
              <a:off x="4795" y="2323"/>
              <a:ext cx="586" cy="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s-CO" sz="1500">
                  <a:latin typeface="Arial Narrow" pitchFamily="34" charset="0"/>
                </a:rPr>
                <a:t>5</a:t>
              </a:r>
            </a:p>
          </p:txBody>
        </p:sp>
      </p:grpSp>
      <p:sp>
        <p:nvSpPr>
          <p:cNvPr id="22" name="17 Rectángulo redondeado"/>
          <p:cNvSpPr>
            <a:spLocks noChangeArrowheads="1"/>
          </p:cNvSpPr>
          <p:nvPr/>
        </p:nvSpPr>
        <p:spPr bwMode="auto">
          <a:xfrm>
            <a:off x="6148294" y="4320992"/>
            <a:ext cx="1115815" cy="810409"/>
          </a:xfrm>
          <a:prstGeom prst="roundRect">
            <a:avLst>
              <a:gd name="adj" fmla="val 16667"/>
            </a:avLst>
          </a:prstGeom>
          <a:solidFill>
            <a:schemeClr val="accent1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13.554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MW</a:t>
            </a:r>
          </a:p>
        </p:txBody>
      </p:sp>
      <p:sp>
        <p:nvSpPr>
          <p:cNvPr id="5" name="17 Rectángulo redondeado"/>
          <p:cNvSpPr>
            <a:spLocks noChangeArrowheads="1"/>
          </p:cNvSpPr>
          <p:nvPr/>
        </p:nvSpPr>
        <p:spPr bwMode="auto">
          <a:xfrm>
            <a:off x="6132419" y="3379605"/>
            <a:ext cx="1115815" cy="810408"/>
          </a:xfrm>
          <a:prstGeom prst="roundRect">
            <a:avLst>
              <a:gd name="adj" fmla="val 16667"/>
            </a:avLst>
          </a:prstGeom>
          <a:solidFill>
            <a:schemeClr val="accent1">
              <a:lumMod val="90000"/>
            </a:schemeClr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 smtClean="0">
                <a:solidFill>
                  <a:schemeClr val="tx1"/>
                </a:solidFill>
                <a:latin typeface="Arial Narrow" pitchFamily="34" charset="0"/>
              </a:rPr>
              <a:t>1,4</a:t>
            </a:r>
            <a:endParaRPr lang="es-CO" sz="15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Mb</a:t>
            </a:r>
          </a:p>
        </p:txBody>
      </p:sp>
      <p:pic>
        <p:nvPicPr>
          <p:cNvPr id="13333" name="31 Rectángulo redondeado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75" y="6516688"/>
            <a:ext cx="3508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4" name="Text Box 63"/>
          <p:cNvSpPr txBox="1">
            <a:spLocks noChangeArrowheads="1"/>
          </p:cNvSpPr>
          <p:nvPr/>
        </p:nvSpPr>
        <p:spPr bwMode="auto">
          <a:xfrm>
            <a:off x="679450" y="6519863"/>
            <a:ext cx="73025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>
                <a:latin typeface="Arial Narrow" pitchFamily="34" charset="0"/>
              </a:rPr>
              <a:t>Meta 2014</a:t>
            </a:r>
            <a:endParaRPr lang="es-ES" sz="1100" b="0">
              <a:latin typeface="Arial Narrow" pitchFamily="34" charset="0"/>
            </a:endParaRPr>
          </a:p>
        </p:txBody>
      </p:sp>
      <p:grpSp>
        <p:nvGrpSpPr>
          <p:cNvPr id="13335" name="37 Grupo"/>
          <p:cNvGrpSpPr>
            <a:grpSpLocks/>
          </p:cNvGrpSpPr>
          <p:nvPr/>
        </p:nvGrpSpPr>
        <p:grpSpPr bwMode="auto">
          <a:xfrm>
            <a:off x="1693863" y="6545263"/>
            <a:ext cx="1357312" cy="261937"/>
            <a:chOff x="1016000" y="6419614"/>
            <a:chExt cx="1355708" cy="261283"/>
          </a:xfrm>
        </p:grpSpPr>
        <p:sp>
          <p:nvSpPr>
            <p:cNvPr id="30" name="31 Rectángulo redondeado"/>
            <p:cNvSpPr>
              <a:spLocks noChangeArrowheads="1"/>
            </p:cNvSpPr>
            <p:nvPr/>
          </p:nvSpPr>
          <p:spPr bwMode="auto">
            <a:xfrm>
              <a:off x="1016000" y="6423025"/>
              <a:ext cx="242888" cy="227013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90000"/>
              </a:schemeClr>
            </a:solidFill>
            <a:ln>
              <a:headEnd/>
              <a:tailEnd/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CO" sz="1200">
                <a:latin typeface="Arial Narrow" pitchFamily="34" charset="0"/>
              </a:endParaRPr>
            </a:p>
          </p:txBody>
        </p:sp>
        <p:sp>
          <p:nvSpPr>
            <p:cNvPr id="13339" name="Text Box 63"/>
            <p:cNvSpPr txBox="1">
              <a:spLocks noChangeArrowheads="1"/>
            </p:cNvSpPr>
            <p:nvPr/>
          </p:nvSpPr>
          <p:spPr bwMode="auto">
            <a:xfrm>
              <a:off x="1297215" y="6419614"/>
              <a:ext cx="1074493" cy="261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s-MX" sz="1100" b="0">
                  <a:latin typeface="Arial Narrow" pitchFamily="34" charset="0"/>
                </a:rPr>
                <a:t>Línea base  2010</a:t>
              </a:r>
              <a:endParaRPr lang="es-ES" sz="1100" b="0"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1 CuadroTexto"/>
          <p:cNvSpPr txBox="1">
            <a:spLocks noChangeArrowheads="1"/>
          </p:cNvSpPr>
          <p:nvPr/>
        </p:nvSpPr>
        <p:spPr bwMode="auto">
          <a:xfrm>
            <a:off x="539750" y="882650"/>
            <a:ext cx="827246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100"/>
              </a:lnSpc>
            </a:pPr>
            <a:r>
              <a:rPr lang="es-CO" sz="2200" b="0">
                <a:solidFill>
                  <a:srgbClr val="333399"/>
                </a:solidFill>
                <a:latin typeface="Arial Black" pitchFamily="34" charset="0"/>
              </a:rPr>
              <a:t>Objetivos, indicadores y metas 2011 -2014</a:t>
            </a:r>
          </a:p>
        </p:txBody>
      </p:sp>
      <p:sp>
        <p:nvSpPr>
          <p:cNvPr id="28675" name="1 Rectángulo redondeado"/>
          <p:cNvSpPr>
            <a:spLocks noChangeArrowheads="1"/>
          </p:cNvSpPr>
          <p:nvPr/>
        </p:nvSpPr>
        <p:spPr bwMode="auto">
          <a:xfrm>
            <a:off x="1024092" y="1733319"/>
            <a:ext cx="7019925" cy="485775"/>
          </a:xfrm>
          <a:prstGeom prst="roundRect">
            <a:avLst>
              <a:gd name="adj" fmla="val 16667"/>
            </a:avLst>
          </a:prstGeom>
          <a:solidFill>
            <a:srgbClr val="0066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400">
                <a:solidFill>
                  <a:schemeClr val="bg1"/>
                </a:solidFill>
                <a:ea typeface="ＭＳ Ｐゴシック" charset="-128"/>
              </a:rPr>
              <a:t>1. </a:t>
            </a:r>
            <a:r>
              <a:rPr lang="es-ES" sz="1400">
                <a:solidFill>
                  <a:schemeClr val="bg1"/>
                </a:solidFill>
                <a:ea typeface="ＭＳ Ｐゴシック" charset="-128"/>
              </a:rPr>
              <a:t>Garantizar el abastecimiento de hidrocarburos y energía eléctrica</a:t>
            </a:r>
            <a:endParaRPr lang="es-CO" sz="1400">
              <a:solidFill>
                <a:schemeClr val="bg1"/>
              </a:solidFill>
              <a:latin typeface="Arial Narrow" charset="0"/>
              <a:ea typeface="ＭＳ Ｐゴシック" charset="-128"/>
            </a:endParaRPr>
          </a:p>
        </p:txBody>
      </p:sp>
      <p:sp>
        <p:nvSpPr>
          <p:cNvPr id="24" name="4 Rectángulo redondeado">
            <a:hlinkClick r:id="rId3" action="ppaction://hlinkpres?slideindex=15&amp;slidetitle=Diapositiva 15"/>
          </p:cNvPr>
          <p:cNvSpPr>
            <a:spLocks noChangeArrowheads="1"/>
          </p:cNvSpPr>
          <p:nvPr/>
        </p:nvSpPr>
        <p:spPr bwMode="auto">
          <a:xfrm>
            <a:off x="452438" y="3255963"/>
            <a:ext cx="5399087" cy="719137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>
                <a:latin typeface="Arial Narrow" pitchFamily="34" charset="0"/>
              </a:rPr>
              <a:t>1. Establecer la Comisión de Regulación de combustibles</a:t>
            </a:r>
          </a:p>
        </p:txBody>
      </p:sp>
      <p:sp>
        <p:nvSpPr>
          <p:cNvPr id="26" name="28 Rectángulo redondeado"/>
          <p:cNvSpPr>
            <a:spLocks noChangeArrowheads="1"/>
          </p:cNvSpPr>
          <p:nvPr/>
        </p:nvSpPr>
        <p:spPr bwMode="auto">
          <a:xfrm>
            <a:off x="441325" y="4145129"/>
            <a:ext cx="5399088" cy="719138"/>
          </a:xfrm>
          <a:prstGeom prst="roundRect">
            <a:avLst>
              <a:gd name="adj" fmla="val 16667"/>
            </a:avLst>
          </a:prstGeom>
          <a:noFill/>
          <a:ln w="15875">
            <a:solidFill>
              <a:srgbClr val="008000"/>
            </a:solidFill>
            <a:round/>
            <a:headEnd/>
            <a:tailEnd/>
          </a:ln>
        </p:spPr>
        <p:txBody>
          <a:bodyPr anchor="ctr"/>
          <a:lstStyle/>
          <a:p>
            <a:pPr marL="190500" indent="-190500"/>
            <a:r>
              <a:rPr lang="es-ES" b="0" dirty="0" smtClean="0">
                <a:latin typeface="Arial Narrow" pitchFamily="34" charset="0"/>
              </a:rPr>
              <a:t>2. </a:t>
            </a:r>
            <a:r>
              <a:rPr lang="es-ES" b="0" dirty="0">
                <a:latin typeface="Arial Narrow" pitchFamily="34" charset="0"/>
              </a:rPr>
              <a:t>Estructurar el MOR para garantizar precios</a:t>
            </a:r>
            <a:r>
              <a:rPr lang="es-ES_tradnl" dirty="0">
                <a:solidFill>
                  <a:srgbClr val="FF0000"/>
                </a:solidFill>
                <a:latin typeface="Arial Narrow" pitchFamily="34" charset="0"/>
              </a:rPr>
              <a:t>  </a:t>
            </a:r>
            <a:r>
              <a:rPr lang="es-ES_tradnl" b="0" dirty="0">
                <a:latin typeface="Arial Narrow" pitchFamily="34" charset="0"/>
              </a:rPr>
              <a:t>eficientes de energía a los usuarios regulados</a:t>
            </a:r>
            <a:endParaRPr lang="es-ES" b="0" dirty="0">
              <a:latin typeface="Arial Narrow" pitchFamily="34" charset="0"/>
            </a:endParaRPr>
          </a:p>
        </p:txBody>
      </p:sp>
      <p:sp>
        <p:nvSpPr>
          <p:cNvPr id="14345" name="22 CuadroTexto"/>
          <p:cNvSpPr txBox="1">
            <a:spLocks noChangeArrowheads="1"/>
          </p:cNvSpPr>
          <p:nvPr/>
        </p:nvSpPr>
        <p:spPr bwMode="auto">
          <a:xfrm>
            <a:off x="446088" y="2306638"/>
            <a:ext cx="81486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8288" indent="-268288">
              <a:tabLst>
                <a:tab pos="268288" algn="l"/>
              </a:tabLst>
            </a:pPr>
            <a:r>
              <a:rPr lang="es-ES"/>
              <a:t>3. 	Fortalecer y desarrollar el Marco Regulatorio que garantice la formación de precios competitivos y la expansión de la infraestructura </a:t>
            </a:r>
          </a:p>
        </p:txBody>
      </p:sp>
      <p:sp>
        <p:nvSpPr>
          <p:cNvPr id="32" name="17 Rectángulo redondeado"/>
          <p:cNvSpPr>
            <a:spLocks noChangeArrowheads="1"/>
          </p:cNvSpPr>
          <p:nvPr/>
        </p:nvSpPr>
        <p:spPr bwMode="auto">
          <a:xfrm>
            <a:off x="6765702" y="3205782"/>
            <a:ext cx="1120604" cy="80150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 dirty="0">
                <a:solidFill>
                  <a:schemeClr val="tx1"/>
                </a:solidFill>
                <a:latin typeface="Arial Narrow" pitchFamily="34" charset="0"/>
              </a:rPr>
              <a:t>2012</a:t>
            </a:r>
          </a:p>
        </p:txBody>
      </p:sp>
      <p:sp>
        <p:nvSpPr>
          <p:cNvPr id="39" name="17 Rectángulo redondeado"/>
          <p:cNvSpPr>
            <a:spLocks noChangeArrowheads="1"/>
          </p:cNvSpPr>
          <p:nvPr/>
        </p:nvSpPr>
        <p:spPr bwMode="auto">
          <a:xfrm>
            <a:off x="6758108" y="4126158"/>
            <a:ext cx="1122291" cy="801508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O" sz="1500">
                <a:solidFill>
                  <a:schemeClr val="tx1"/>
                </a:solidFill>
                <a:latin typeface="Arial Narrow" pitchFamily="34" charset="0"/>
              </a:rPr>
              <a:t>2011</a:t>
            </a:r>
          </a:p>
        </p:txBody>
      </p:sp>
      <p:pic>
        <p:nvPicPr>
          <p:cNvPr id="14355" name="31 Rectángulo redondeado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075" y="6516688"/>
            <a:ext cx="350838" cy="34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6" name="Text Box 63"/>
          <p:cNvSpPr txBox="1">
            <a:spLocks noChangeArrowheads="1"/>
          </p:cNvSpPr>
          <p:nvPr/>
        </p:nvSpPr>
        <p:spPr bwMode="auto">
          <a:xfrm>
            <a:off x="679450" y="6519863"/>
            <a:ext cx="47320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1100" b="0" dirty="0">
                <a:latin typeface="Arial Narrow" pitchFamily="34" charset="0"/>
              </a:rPr>
              <a:t>Meta </a:t>
            </a:r>
            <a:endParaRPr lang="es-ES" sz="1100" b="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inminas">
  <a:themeElements>
    <a:clrScheme name="minmina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nmina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inmina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mina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mina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mina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mina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mina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mina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mina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mina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mina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mina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mina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22975</TotalTime>
  <Words>1297</Words>
  <Application>Microsoft Office PowerPoint</Application>
  <PresentationFormat>Presentación en pantalla (4:3)</PresentationFormat>
  <Paragraphs>242</Paragraphs>
  <Slides>19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19</vt:i4>
      </vt:variant>
    </vt:vector>
  </HeadingPairs>
  <TitlesOfParts>
    <vt:vector size="22" baseType="lpstr">
      <vt:lpstr>Diseño predeterminado</vt:lpstr>
      <vt:lpstr>1_Diseño predeterminado</vt:lpstr>
      <vt:lpstr>minminas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ministerio de ambiente, vivienda y desarrollo 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foacosta</dc:creator>
  <cp:lastModifiedBy>Gloria Liliana Corredor Bernal</cp:lastModifiedBy>
  <cp:revision>2010</cp:revision>
  <cp:lastPrinted>2004-09-14T19:05:20Z</cp:lastPrinted>
  <dcterms:created xsi:type="dcterms:W3CDTF">2011-02-02T05:31:09Z</dcterms:created>
  <dcterms:modified xsi:type="dcterms:W3CDTF">2011-07-27T16:20:11Z</dcterms:modified>
</cp:coreProperties>
</file>